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693400" cy="7562850"/>
  <p:notesSz cx="10693400" cy="75628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87400" y="7043760"/>
            <a:ext cx="474768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3320280" y="704376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887400" y="704376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887400" y="4919400"/>
            <a:ext cx="4747680" cy="3787920"/>
          </a:xfrm>
          <a:prstGeom prst="rect">
            <a:avLst/>
          </a:prstGeom>
          <a:ln>
            <a:noFill/>
          </a:ln>
        </p:spPr>
      </p:pic>
      <p:pic>
        <p:nvPicPr>
          <p:cNvPr id="39" name="Obraz 38"/>
          <p:cNvPicPr/>
          <p:nvPr/>
        </p:nvPicPr>
        <p:blipFill>
          <a:blip r:embed="rId2"/>
          <a:stretch/>
        </p:blipFill>
        <p:spPr>
          <a:xfrm>
            <a:off x="887400" y="4919400"/>
            <a:ext cx="4747680" cy="378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10307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10307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776840" y="81000"/>
            <a:ext cx="1139400" cy="182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87400" y="704376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10307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10307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320280" y="704376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887400" y="7043760"/>
            <a:ext cx="474768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887400" y="7043760"/>
            <a:ext cx="474768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3320280" y="704376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887400" y="704376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2" name="Obraz 81"/>
          <p:cNvPicPr/>
          <p:nvPr/>
        </p:nvPicPr>
        <p:blipFill>
          <a:blip r:embed="rId2"/>
          <a:stretch/>
        </p:blipFill>
        <p:spPr>
          <a:xfrm>
            <a:off x="887400" y="4919400"/>
            <a:ext cx="4747680" cy="3787920"/>
          </a:xfrm>
          <a:prstGeom prst="rect">
            <a:avLst/>
          </a:prstGeom>
          <a:ln>
            <a:noFill/>
          </a:ln>
        </p:spPr>
      </p:pic>
      <p:pic>
        <p:nvPicPr>
          <p:cNvPr id="83" name="Obraz 82"/>
          <p:cNvPicPr/>
          <p:nvPr/>
        </p:nvPicPr>
        <p:blipFill>
          <a:blip r:embed="rId2"/>
          <a:stretch/>
        </p:blipFill>
        <p:spPr>
          <a:xfrm>
            <a:off x="887400" y="4919400"/>
            <a:ext cx="4747680" cy="378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10307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10307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776840" y="81000"/>
            <a:ext cx="1139400" cy="182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887400" y="704376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10307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10307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320280" y="704376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87400" y="7043760"/>
            <a:ext cx="4747680" cy="49165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7020000"/>
            <a:ext cx="10691640" cy="53964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4776840" y="345240"/>
            <a:ext cx="1139400" cy="279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34600" y="1739520"/>
            <a:ext cx="9623520" cy="49910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>
                <a:latin typeface="Calibri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>
                <a:latin typeface="Calibri"/>
              </a:rPr>
              <a:t>Siódmy poziom konspektu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185120" y="7207920"/>
            <a:ext cx="627120" cy="168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b="1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356720" y="7201080"/>
            <a:ext cx="1942920" cy="169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FFFFFF"/>
                </a:solidFill>
                <a:latin typeface="Microsoft Sans Serif"/>
              </a:rPr>
              <a:t>www.who.int/depression/en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7699320" y="7033320"/>
            <a:ext cx="2459160" cy="37764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ED10E4EC-70A5-4975-8A17-BD132CC823E1}" type="slidenum">
              <a:rPr lang="pl-PL" strike="noStrike">
                <a:solidFill>
                  <a:srgbClr val="B2B2B2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7020000"/>
            <a:ext cx="10691640" cy="53964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0" y="7020000"/>
            <a:ext cx="10691640" cy="53964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3"/>
          <p:cNvSpPr/>
          <p:nvPr/>
        </p:nvSpPr>
        <p:spPr>
          <a:xfrm>
            <a:off x="0" y="0"/>
            <a:ext cx="10691640" cy="79164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4"/>
          <p:cNvSpPr/>
          <p:nvPr/>
        </p:nvSpPr>
        <p:spPr>
          <a:xfrm>
            <a:off x="900000" y="7155000"/>
            <a:ext cx="256680" cy="291600"/>
          </a:xfrm>
          <a:custGeom>
            <a:avLst/>
            <a:gdLst/>
            <a:ahLst/>
            <a:cxnLst/>
            <a:rect l="0" t="0" r="r" b="b"/>
            <a:pathLst>
              <a:path w="256834" h="291836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lnTo>
                  <a:pt x="190694" y="238655"/>
                </a:ln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lnTo>
                  <a:pt x="138917" y="240153"/>
                </a:ln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lnTo>
                  <a:pt x="132792" y="151190"/>
                </a:ln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lnTo>
                  <a:pt x="245256" y="72882"/>
                </a:ln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lnTo>
                  <a:pt x="139624" y="115604"/>
                </a:ln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lnTo>
                  <a:pt x="148121" y="72882"/>
                </a:ln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776840" y="345240"/>
            <a:ext cx="1139400" cy="279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3600"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3600"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3600"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3600"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3600"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3600">
                <a:latin typeface="Calibri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3600">
                <a:latin typeface="Calibri"/>
              </a:rPr>
              <a:t>Siódmy poziom konspektu</a:t>
            </a:r>
            <a:endParaRPr/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5675400" y="1730520"/>
            <a:ext cx="3861720" cy="4386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1000"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1000"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1000"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1000"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1000"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1000">
                <a:latin typeface="Calibri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1000">
                <a:latin typeface="Calibri"/>
              </a:rPr>
              <a:t>Siódmy poziom konspektu</a:t>
            </a:r>
            <a:endParaRPr/>
          </a:p>
        </p:txBody>
      </p:sp>
      <p:sp>
        <p:nvSpPr>
          <p:cNvPr id="47" name="PlaceHolder 8"/>
          <p:cNvSpPr>
            <a:spLocks noGrp="1"/>
          </p:cNvSpPr>
          <p:nvPr>
            <p:ph type="ftr"/>
          </p:nvPr>
        </p:nvSpPr>
        <p:spPr>
          <a:xfrm>
            <a:off x="1185120" y="7207920"/>
            <a:ext cx="627120" cy="168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b="1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48" name="PlaceHolder 9"/>
          <p:cNvSpPr>
            <a:spLocks noGrp="1"/>
          </p:cNvSpPr>
          <p:nvPr>
            <p:ph type="dt"/>
          </p:nvPr>
        </p:nvSpPr>
        <p:spPr>
          <a:xfrm>
            <a:off x="4356720" y="7201080"/>
            <a:ext cx="1942920" cy="169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FFFFFF"/>
                </a:solidFill>
                <a:latin typeface="Microsoft Sans Serif"/>
              </a:rPr>
              <a:t>www.who.int/depression/en</a:t>
            </a:r>
            <a:endParaRPr/>
          </a:p>
        </p:txBody>
      </p:sp>
      <p:sp>
        <p:nvSpPr>
          <p:cNvPr id="49" name="PlaceHolder 10"/>
          <p:cNvSpPr>
            <a:spLocks noGrp="1"/>
          </p:cNvSpPr>
          <p:nvPr>
            <p:ph type="sldNum"/>
          </p:nvPr>
        </p:nvSpPr>
        <p:spPr>
          <a:xfrm>
            <a:off x="7699320" y="7033320"/>
            <a:ext cx="2459160" cy="37764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ACDFDB24-6EF0-45C7-AB3A-8774F2D70490}" type="slidenum">
              <a:rPr lang="pl-PL" strike="noStrike">
                <a:solidFill>
                  <a:srgbClr val="B2B2B2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900000" y="7155000"/>
            <a:ext cx="256680" cy="291600"/>
          </a:xfrm>
          <a:custGeom>
            <a:avLst/>
            <a:gdLst/>
            <a:ahLst/>
            <a:cxnLst/>
            <a:rect l="0" t="0" r="r" b="b"/>
            <a:pathLst>
              <a:path w="256834" h="291836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lnTo>
                  <a:pt x="190694" y="238655"/>
                </a:ln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lnTo>
                  <a:pt x="138917" y="240153"/>
                </a:ln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lnTo>
                  <a:pt x="132792" y="151190"/>
                </a:ln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lnTo>
                  <a:pt x="245256" y="72882"/>
                </a:ln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lnTo>
                  <a:pt x="139624" y="115604"/>
                </a:ln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lnTo>
                  <a:pt x="148121" y="72882"/>
                </a:ln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0" y="540000"/>
            <a:ext cx="10691640" cy="65156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4"/>
          <p:cNvSpPr/>
          <p:nvPr/>
        </p:nvSpPr>
        <p:spPr>
          <a:xfrm>
            <a:off x="0" y="0"/>
            <a:ext cx="10691640" cy="5396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5"/>
          <p:cNvSpPr/>
          <p:nvPr/>
        </p:nvSpPr>
        <p:spPr>
          <a:xfrm>
            <a:off x="4101480" y="173880"/>
            <a:ext cx="3150000" cy="2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400" b="1" strike="noStrike">
                <a:solidFill>
                  <a:srgbClr val="FFFFFF"/>
                </a:solidFill>
                <a:latin typeface="Tahoma"/>
              </a:rPr>
              <a:t>ŚWIATOWY DZIEŃ ZDROWIA 2017</a:t>
            </a:r>
            <a:endParaRPr/>
          </a:p>
        </p:txBody>
      </p:sp>
      <p:sp>
        <p:nvSpPr>
          <p:cNvPr id="89" name="TextShape 6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b="1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90" name="CustomShape 7"/>
          <p:cNvSpPr/>
          <p:nvPr/>
        </p:nvSpPr>
        <p:spPr>
          <a:xfrm>
            <a:off x="2679840" y="3044160"/>
            <a:ext cx="5409720" cy="2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pl-PL" sz="1600" b="1" strike="noStrike">
                <a:solidFill>
                  <a:srgbClr val="1F497D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91" name="CustomShape 8"/>
          <p:cNvSpPr/>
          <p:nvPr/>
        </p:nvSpPr>
        <p:spPr>
          <a:xfrm>
            <a:off x="0" y="1330920"/>
            <a:ext cx="10693080" cy="18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1533"/>
              </a:lnSpc>
            </a:pPr>
            <a:r>
              <a:rPr lang="pl-PL" sz="4300" strike="noStrike">
                <a:solidFill>
                  <a:srgbClr val="106186"/>
                </a:solidFill>
                <a:latin typeface="Tw Cen MT Condensed Extra Bold"/>
              </a:rPr>
              <a:t>Depresja</a:t>
            </a:r>
            <a:endParaRPr/>
          </a:p>
          <a:p>
            <a:pPr algn="ctr">
              <a:lnSpc>
                <a:spcPts val="2995"/>
              </a:lnSpc>
            </a:pPr>
            <a:r>
              <a:rPr lang="pl-PL" sz="7800" b="1" strike="noStrike">
                <a:solidFill>
                  <a:srgbClr val="55B2B5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92" name="TextShape 9"/>
          <p:cNvSpPr txBox="1"/>
          <p:nvPr/>
        </p:nvSpPr>
        <p:spPr>
          <a:xfrm>
            <a:off x="4203720" y="7204320"/>
            <a:ext cx="2095200" cy="172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0" y="0"/>
            <a:ext cx="10691640" cy="791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2"/>
          <p:cNvSpPr/>
          <p:nvPr/>
        </p:nvSpPr>
        <p:spPr>
          <a:xfrm>
            <a:off x="900000" y="7155000"/>
            <a:ext cx="256680" cy="291600"/>
          </a:xfrm>
          <a:custGeom>
            <a:avLst/>
            <a:gdLst/>
            <a:ahLst/>
            <a:cxnLst/>
            <a:rect l="0" t="0" r="r" b="b"/>
            <a:pathLst>
              <a:path w="256834" h="291836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lnTo>
                  <a:pt x="190694" y="238655"/>
                </a:ln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lnTo>
                  <a:pt x="138917" y="240153"/>
                </a:ln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lnTo>
                  <a:pt x="132792" y="151190"/>
                </a:ln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lnTo>
                  <a:pt x="245256" y="72882"/>
                </a:ln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lnTo>
                  <a:pt x="139624" y="115604"/>
                </a:ln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lnTo>
                  <a:pt x="148121" y="72882"/>
                </a:ln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3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225" name="CustomShape 4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5"/>
          <p:cNvSpPr/>
          <p:nvPr/>
        </p:nvSpPr>
        <p:spPr>
          <a:xfrm>
            <a:off x="887400" y="2198520"/>
            <a:ext cx="3438000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Open Sans"/>
              </a:rPr>
              <a:t>Przez cały okres kampanii będziemy prowadzić komunikację w mediach społecznościowych:</a:t>
            </a:r>
            <a:endParaRPr/>
          </a:p>
        </p:txBody>
      </p:sp>
      <p:sp>
        <p:nvSpPr>
          <p:cNvPr id="227" name="CustomShape 6"/>
          <p:cNvSpPr/>
          <p:nvPr/>
        </p:nvSpPr>
        <p:spPr>
          <a:xfrm>
            <a:off x="1247400" y="2734200"/>
            <a:ext cx="2225160" cy="16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https://www.facebook.com/WHO/</a:t>
            </a:r>
            <a:endParaRPr/>
          </a:p>
        </p:txBody>
      </p:sp>
      <p:sp>
        <p:nvSpPr>
          <p:cNvPr id="228" name="CustomShape 7"/>
          <p:cNvSpPr/>
          <p:nvPr/>
        </p:nvSpPr>
        <p:spPr>
          <a:xfrm>
            <a:off x="1247400" y="3056040"/>
            <a:ext cx="2080440" cy="16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https://twitter.com/who @WHO</a:t>
            </a:r>
            <a:endParaRPr/>
          </a:p>
        </p:txBody>
      </p:sp>
      <p:sp>
        <p:nvSpPr>
          <p:cNvPr id="229" name="CustomShape 8"/>
          <p:cNvSpPr/>
          <p:nvPr/>
        </p:nvSpPr>
        <p:spPr>
          <a:xfrm>
            <a:off x="1247400" y="3377880"/>
            <a:ext cx="2171520" cy="16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https://www.youtube.com/c/who</a:t>
            </a:r>
            <a:endParaRPr/>
          </a:p>
        </p:txBody>
      </p:sp>
      <p:sp>
        <p:nvSpPr>
          <p:cNvPr id="230" name="CustomShape 9"/>
          <p:cNvSpPr/>
          <p:nvPr/>
        </p:nvSpPr>
        <p:spPr>
          <a:xfrm>
            <a:off x="887400" y="3699720"/>
            <a:ext cx="4306680" cy="15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https://www.instagram.com/who/@worldhealthorganization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Główny hasztag wykorzystywany w kampanii to #LetsTalk, ale będą także pojawiały się wpisy z hasztagiem #depression oraz #mentalhealth.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Zachęcamy do udostępniania naszych postów w Waszych sieciach, udostępniania Waszych własnych materiałów i włączania się do dyskusji na tematy związane z kampanią.</a:t>
            </a:r>
            <a:endParaRPr/>
          </a:p>
        </p:txBody>
      </p:sp>
      <p:sp>
        <p:nvSpPr>
          <p:cNvPr id="231" name="CustomShape 10"/>
          <p:cNvSpPr/>
          <p:nvPr/>
        </p:nvSpPr>
        <p:spPr>
          <a:xfrm>
            <a:off x="6304320" y="2270160"/>
            <a:ext cx="1404360" cy="36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376092"/>
                </a:solidFill>
                <a:latin typeface="Arial"/>
              </a:rPr>
              <a:t>LetsTalk</a:t>
            </a:r>
            <a:endParaRPr/>
          </a:p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376092"/>
                </a:solidFill>
                <a:latin typeface="Arial"/>
              </a:rPr>
              <a:t>(Porozmawiajmy)</a:t>
            </a:r>
            <a:endParaRPr/>
          </a:p>
        </p:txBody>
      </p:sp>
      <p:sp>
        <p:nvSpPr>
          <p:cNvPr id="232" name="CustomShape 11"/>
          <p:cNvSpPr/>
          <p:nvPr/>
        </p:nvSpPr>
        <p:spPr>
          <a:xfrm>
            <a:off x="6019200" y="2216880"/>
            <a:ext cx="256320" cy="2948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12"/>
          <p:cNvSpPr/>
          <p:nvPr/>
        </p:nvSpPr>
        <p:spPr>
          <a:xfrm>
            <a:off x="6304320" y="2804040"/>
            <a:ext cx="1023480" cy="36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376092"/>
                </a:solidFill>
                <a:latin typeface="Arial"/>
              </a:rPr>
              <a:t>Depression</a:t>
            </a:r>
            <a:endParaRPr/>
          </a:p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376092"/>
                </a:solidFill>
                <a:latin typeface="Arial"/>
              </a:rPr>
              <a:t>(depresja)</a:t>
            </a:r>
            <a:endParaRPr/>
          </a:p>
        </p:txBody>
      </p:sp>
      <p:sp>
        <p:nvSpPr>
          <p:cNvPr id="234" name="CustomShape 13"/>
          <p:cNvSpPr/>
          <p:nvPr/>
        </p:nvSpPr>
        <p:spPr>
          <a:xfrm>
            <a:off x="6019200" y="2751120"/>
            <a:ext cx="256320" cy="2948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14"/>
          <p:cNvSpPr/>
          <p:nvPr/>
        </p:nvSpPr>
        <p:spPr>
          <a:xfrm>
            <a:off x="6304320" y="3338280"/>
            <a:ext cx="1965960" cy="36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376092"/>
                </a:solidFill>
                <a:latin typeface="Arial"/>
              </a:rPr>
              <a:t>Mentalhealth</a:t>
            </a:r>
            <a:endParaRPr/>
          </a:p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376092"/>
                </a:solidFill>
                <a:latin typeface="Arial"/>
              </a:rPr>
              <a:t>(Zdrowie psychiczne)</a:t>
            </a:r>
            <a:endParaRPr/>
          </a:p>
        </p:txBody>
      </p:sp>
      <p:sp>
        <p:nvSpPr>
          <p:cNvPr id="236" name="CustomShape 15"/>
          <p:cNvSpPr/>
          <p:nvPr/>
        </p:nvSpPr>
        <p:spPr>
          <a:xfrm>
            <a:off x="6019200" y="3285000"/>
            <a:ext cx="256320" cy="2948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16"/>
          <p:cNvSpPr/>
          <p:nvPr/>
        </p:nvSpPr>
        <p:spPr>
          <a:xfrm>
            <a:off x="897120" y="2666880"/>
            <a:ext cx="270000" cy="270000"/>
          </a:xfrm>
          <a:custGeom>
            <a:avLst/>
            <a:gdLst/>
            <a:ahLst/>
            <a:cxnLst/>
            <a:rect l="0" t="0" r="r" b="b"/>
            <a:pathLst>
              <a:path w="270489" h="27050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</a:path>
            </a:pathLst>
          </a:custGeom>
          <a:solidFill>
            <a:srgbClr val="2A418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17"/>
          <p:cNvSpPr/>
          <p:nvPr/>
        </p:nvSpPr>
        <p:spPr>
          <a:xfrm>
            <a:off x="987120" y="2711520"/>
            <a:ext cx="88560" cy="180000"/>
          </a:xfrm>
          <a:custGeom>
            <a:avLst/>
            <a:gdLst/>
            <a:ahLst/>
            <a:cxnLst/>
            <a:rect l="0" t="0" r="r" b="b"/>
            <a:pathLst>
              <a:path w="88837" h="180302">
                <a:moveTo>
                  <a:pt x="51498" y="88252"/>
                </a:moveTo>
                <a:lnTo>
                  <a:pt x="29387" y="88252"/>
                </a:lnTo>
                <a:lnTo>
                  <a:pt x="29400" y="180301"/>
                </a:lnTo>
                <a:lnTo>
                  <a:pt x="51498" y="180301"/>
                </a:lnTo>
                <a:lnTo>
                  <a:pt x="51498" y="88252"/>
                </a:lnTo>
                <a:lnTo>
                  <a:pt x="88836" y="66167"/>
                </a:lnTo>
                <a:lnTo>
                  <a:pt x="0" y="66167"/>
                </a:lnTo>
                <a:lnTo>
                  <a:pt x="50" y="88252"/>
                </a:lnTo>
                <a:lnTo>
                  <a:pt x="83642" y="88252"/>
                </a:lnTo>
                <a:lnTo>
                  <a:pt x="88836" y="66167"/>
                </a:lnTo>
                <a:lnTo>
                  <a:pt x="60477" y="0"/>
                </a:lnTo>
                <a:lnTo>
                  <a:pt x="56794" y="192"/>
                </a:lnTo>
                <a:lnTo>
                  <a:pt x="45636" y="3097"/>
                </a:lnTo>
                <a:lnTo>
                  <a:pt x="34474" y="12417"/>
                </a:lnTo>
                <a:lnTo>
                  <a:pt x="29400" y="31813"/>
                </a:lnTo>
                <a:lnTo>
                  <a:pt x="29400" y="66167"/>
                </a:lnTo>
                <a:lnTo>
                  <a:pt x="51612" y="66167"/>
                </a:lnTo>
                <a:lnTo>
                  <a:pt x="51612" y="31127"/>
                </a:lnTo>
                <a:lnTo>
                  <a:pt x="51371" y="22148"/>
                </a:lnTo>
                <a:lnTo>
                  <a:pt x="81000" y="22148"/>
                </a:lnTo>
                <a:lnTo>
                  <a:pt x="81102" y="38"/>
                </a:lnTo>
                <a:lnTo>
                  <a:pt x="60477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8"/>
          <p:cNvSpPr/>
          <p:nvPr/>
        </p:nvSpPr>
        <p:spPr>
          <a:xfrm>
            <a:off x="987120" y="2711520"/>
            <a:ext cx="88560" cy="180000"/>
          </a:xfrm>
          <a:custGeom>
            <a:avLst/>
            <a:gdLst/>
            <a:ahLst/>
            <a:cxnLst/>
            <a:rect l="0" t="0" r="r" b="b"/>
            <a:pathLst>
              <a:path w="88837" h="180302">
                <a:moveTo>
                  <a:pt x="60477" y="0"/>
                </a:moveTo>
                <a:lnTo>
                  <a:pt x="61353" y="0"/>
                </a:lnTo>
                <a:lnTo>
                  <a:pt x="61861" y="38"/>
                </a:lnTo>
                <a:lnTo>
                  <a:pt x="81102" y="38"/>
                </a:lnTo>
                <a:lnTo>
                  <a:pt x="81000" y="22148"/>
                </a:lnTo>
                <a:lnTo>
                  <a:pt x="61887" y="22148"/>
                </a:lnTo>
                <a:lnTo>
                  <a:pt x="51371" y="22148"/>
                </a:lnTo>
                <a:lnTo>
                  <a:pt x="51612" y="31127"/>
                </a:lnTo>
                <a:lnTo>
                  <a:pt x="51612" y="66167"/>
                </a:lnTo>
                <a:lnTo>
                  <a:pt x="88836" y="66167"/>
                </a:lnTo>
                <a:lnTo>
                  <a:pt x="83642" y="88252"/>
                </a:lnTo>
                <a:lnTo>
                  <a:pt x="51498" y="88252"/>
                </a:lnTo>
                <a:lnTo>
                  <a:pt x="51498" y="180301"/>
                </a:lnTo>
                <a:lnTo>
                  <a:pt x="29400" y="180301"/>
                </a:lnTo>
                <a:lnTo>
                  <a:pt x="29387" y="88252"/>
                </a:lnTo>
                <a:lnTo>
                  <a:pt x="50" y="88252"/>
                </a:lnTo>
                <a:lnTo>
                  <a:pt x="0" y="66167"/>
                </a:lnTo>
                <a:lnTo>
                  <a:pt x="29400" y="66167"/>
                </a:lnTo>
                <a:lnTo>
                  <a:pt x="29400" y="31813"/>
                </a:lnTo>
                <a:lnTo>
                  <a:pt x="34474" y="12417"/>
                </a:lnTo>
                <a:lnTo>
                  <a:pt x="45636" y="3097"/>
                </a:lnTo>
                <a:lnTo>
                  <a:pt x="56794" y="192"/>
                </a:lnTo>
              </a:path>
            </a:pathLst>
          </a:custGeom>
          <a:noFill/>
          <a:ln w="68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19"/>
          <p:cNvSpPr/>
          <p:nvPr/>
        </p:nvSpPr>
        <p:spPr>
          <a:xfrm>
            <a:off x="1068120" y="2708280"/>
            <a:ext cx="360" cy="6480"/>
          </a:xfrm>
          <a:custGeom>
            <a:avLst/>
            <a:gdLst/>
            <a:ahLst/>
            <a:cxnLst/>
            <a:rect l="0" t="0" r="r" b="b"/>
            <a:pathLst>
              <a:path w="1" h="6909">
                <a:moveTo>
                  <a:pt x="0" y="0"/>
                </a:moveTo>
                <a:lnTo>
                  <a:pt x="0" y="6908"/>
                </a:lnTo>
              </a:path>
            </a:pathLst>
          </a:custGeom>
          <a:noFill/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20"/>
          <p:cNvSpPr/>
          <p:nvPr/>
        </p:nvSpPr>
        <p:spPr>
          <a:xfrm>
            <a:off x="887400" y="1602720"/>
            <a:ext cx="9259560" cy="2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900" b="1" strike="noStrike">
                <a:solidFill>
                  <a:srgbClr val="55B2B5"/>
                </a:solidFill>
                <a:latin typeface="Arial Black"/>
              </a:rPr>
              <a:t>Udostępnianie informacji i materiałów w mediach społecznościowych</a:t>
            </a:r>
            <a:endParaRPr/>
          </a:p>
        </p:txBody>
      </p:sp>
      <p:sp>
        <p:nvSpPr>
          <p:cNvPr id="242" name="CustomShape 21"/>
          <p:cNvSpPr/>
          <p:nvPr/>
        </p:nvSpPr>
        <p:spPr>
          <a:xfrm>
            <a:off x="897120" y="2989440"/>
            <a:ext cx="270000" cy="270000"/>
          </a:xfrm>
          <a:custGeom>
            <a:avLst/>
            <a:gdLst/>
            <a:ahLst/>
            <a:cxnLst/>
            <a:rect l="0" t="0" r="r" b="b"/>
            <a:pathLst>
              <a:path w="270489" h="27050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</a:path>
            </a:pathLst>
          </a:custGeom>
          <a:solidFill>
            <a:srgbClr val="00A8D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22"/>
          <p:cNvSpPr/>
          <p:nvPr/>
        </p:nvSpPr>
        <p:spPr>
          <a:xfrm>
            <a:off x="950760" y="3061440"/>
            <a:ext cx="162720" cy="141120"/>
          </a:xfrm>
          <a:custGeom>
            <a:avLst/>
            <a:gdLst/>
            <a:ahLst/>
            <a:cxnLst/>
            <a:rect l="0" t="0" r="r" b="b"/>
            <a:pathLst>
              <a:path w="163157" h="141471">
                <a:moveTo>
                  <a:pt x="11596" y="12026"/>
                </a:moveTo>
                <a:lnTo>
                  <a:pt x="4204" y="22104"/>
                </a:lnTo>
                <a:lnTo>
                  <a:pt x="3696" y="33384"/>
                </a:lnTo>
                <a:lnTo>
                  <a:pt x="10968" y="47021"/>
                </a:lnTo>
                <a:lnTo>
                  <a:pt x="8835" y="51733"/>
                </a:lnTo>
                <a:lnTo>
                  <a:pt x="0" y="52599"/>
                </a:lnTo>
                <a:lnTo>
                  <a:pt x="2794" y="56829"/>
                </a:lnTo>
                <a:lnTo>
                  <a:pt x="5105" y="69440"/>
                </a:lnTo>
                <a:lnTo>
                  <a:pt x="11188" y="74278"/>
                </a:lnTo>
                <a:lnTo>
                  <a:pt x="19342" y="80882"/>
                </a:lnTo>
                <a:lnTo>
                  <a:pt x="25044" y="82940"/>
                </a:lnTo>
                <a:lnTo>
                  <a:pt x="12547" y="91296"/>
                </a:lnTo>
                <a:lnTo>
                  <a:pt x="19672" y="94421"/>
                </a:lnTo>
                <a:lnTo>
                  <a:pt x="21818" y="97596"/>
                </a:lnTo>
                <a:lnTo>
                  <a:pt x="31170" y="105710"/>
                </a:lnTo>
                <a:lnTo>
                  <a:pt x="42957" y="111396"/>
                </a:lnTo>
                <a:lnTo>
                  <a:pt x="32981" y="119978"/>
                </a:lnTo>
                <a:lnTo>
                  <a:pt x="21302" y="124680"/>
                </a:lnTo>
                <a:lnTo>
                  <a:pt x="8336" y="126761"/>
                </a:lnTo>
                <a:lnTo>
                  <a:pt x="16172" y="132295"/>
                </a:lnTo>
                <a:lnTo>
                  <a:pt x="25135" y="136568"/>
                </a:lnTo>
                <a:lnTo>
                  <a:pt x="35018" y="139544"/>
                </a:lnTo>
                <a:lnTo>
                  <a:pt x="45613" y="141190"/>
                </a:lnTo>
                <a:lnTo>
                  <a:pt x="56712" y="141470"/>
                </a:lnTo>
                <a:lnTo>
                  <a:pt x="68106" y="140351"/>
                </a:lnTo>
                <a:lnTo>
                  <a:pt x="112480" y="121187"/>
                </a:lnTo>
                <a:lnTo>
                  <a:pt x="138676" y="90428"/>
                </a:lnTo>
                <a:lnTo>
                  <a:pt x="151953" y="48502"/>
                </a:lnTo>
                <a:lnTo>
                  <a:pt x="152811" y="44789"/>
                </a:lnTo>
                <a:lnTo>
                  <a:pt x="69697" y="44789"/>
                </a:lnTo>
                <a:lnTo>
                  <a:pt x="62953" y="41068"/>
                </a:lnTo>
                <a:lnTo>
                  <a:pt x="56388" y="39226"/>
                </a:lnTo>
                <a:lnTo>
                  <a:pt x="44365" y="34894"/>
                </a:lnTo>
                <a:lnTo>
                  <a:pt x="33118" y="28937"/>
                </a:lnTo>
                <a:lnTo>
                  <a:pt x="20499" y="19395"/>
                </a:lnTo>
                <a:lnTo>
                  <a:pt x="11596" y="12026"/>
                </a:lnTo>
                <a:lnTo>
                  <a:pt x="115159" y="0"/>
                </a:lnTo>
                <a:lnTo>
                  <a:pt x="82318" y="24488"/>
                </a:lnTo>
                <a:lnTo>
                  <a:pt x="80175" y="31111"/>
                </a:lnTo>
                <a:lnTo>
                  <a:pt x="85686" y="40153"/>
                </a:lnTo>
                <a:lnTo>
                  <a:pt x="69697" y="44789"/>
                </a:lnTo>
                <a:lnTo>
                  <a:pt x="152811" y="44789"/>
                </a:lnTo>
                <a:lnTo>
                  <a:pt x="154725" y="36506"/>
                </a:lnTo>
                <a:lnTo>
                  <a:pt x="160465" y="25878"/>
                </a:lnTo>
                <a:lnTo>
                  <a:pt x="162595" y="19402"/>
                </a:lnTo>
                <a:lnTo>
                  <a:pt x="158223" y="19395"/>
                </a:lnTo>
                <a:lnTo>
                  <a:pt x="155968" y="16862"/>
                </a:lnTo>
                <a:lnTo>
                  <a:pt x="157607" y="12340"/>
                </a:lnTo>
                <a:lnTo>
                  <a:pt x="163156" y="9673"/>
                </a:lnTo>
                <a:lnTo>
                  <a:pt x="162836" y="7802"/>
                </a:lnTo>
                <a:lnTo>
                  <a:pt x="151443" y="7802"/>
                </a:lnTo>
                <a:lnTo>
                  <a:pt x="140364" y="7552"/>
                </a:lnTo>
                <a:lnTo>
                  <a:pt x="127366" y="1702"/>
                </a:lnTo>
                <a:lnTo>
                  <a:pt x="115159" y="0"/>
                </a:lnTo>
                <a:lnTo>
                  <a:pt x="162737" y="18970"/>
                </a:lnTo>
                <a:lnTo>
                  <a:pt x="158229" y="19402"/>
                </a:lnTo>
                <a:lnTo>
                  <a:pt x="162598" y="19395"/>
                </a:lnTo>
                <a:lnTo>
                  <a:pt x="162737" y="18970"/>
                </a:lnTo>
                <a:lnTo>
                  <a:pt x="162712" y="3603"/>
                </a:lnTo>
                <a:lnTo>
                  <a:pt x="162344" y="3781"/>
                </a:lnTo>
                <a:lnTo>
                  <a:pt x="151443" y="7802"/>
                </a:lnTo>
                <a:lnTo>
                  <a:pt x="162836" y="7802"/>
                </a:lnTo>
                <a:lnTo>
                  <a:pt x="162166" y="3895"/>
                </a:lnTo>
                <a:lnTo>
                  <a:pt x="162712" y="3603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23"/>
          <p:cNvSpPr/>
          <p:nvPr/>
        </p:nvSpPr>
        <p:spPr>
          <a:xfrm>
            <a:off x="950760" y="3060360"/>
            <a:ext cx="169200" cy="142560"/>
          </a:xfrm>
          <a:custGeom>
            <a:avLst/>
            <a:gdLst/>
            <a:ahLst/>
            <a:cxnLst/>
            <a:rect l="0" t="0" r="r" b="b"/>
            <a:pathLst>
              <a:path w="169139" h="142788">
                <a:moveTo>
                  <a:pt x="5514" y="9471"/>
                </a:moveTo>
                <a:lnTo>
                  <a:pt x="2565" y="22315"/>
                </a:lnTo>
                <a:lnTo>
                  <a:pt x="3412" y="34132"/>
                </a:lnTo>
                <a:lnTo>
                  <a:pt x="8610" y="45353"/>
                </a:lnTo>
                <a:lnTo>
                  <a:pt x="10248" y="47741"/>
                </a:lnTo>
                <a:lnTo>
                  <a:pt x="15227" y="52440"/>
                </a:lnTo>
                <a:lnTo>
                  <a:pt x="0" y="53913"/>
                </a:lnTo>
                <a:lnTo>
                  <a:pt x="2793" y="58142"/>
                </a:lnTo>
                <a:lnTo>
                  <a:pt x="5105" y="70753"/>
                </a:lnTo>
                <a:lnTo>
                  <a:pt x="11188" y="75592"/>
                </a:lnTo>
                <a:lnTo>
                  <a:pt x="19342" y="82196"/>
                </a:lnTo>
                <a:lnTo>
                  <a:pt x="25044" y="84253"/>
                </a:lnTo>
                <a:lnTo>
                  <a:pt x="12547" y="92610"/>
                </a:lnTo>
                <a:lnTo>
                  <a:pt x="19672" y="95734"/>
                </a:lnTo>
                <a:lnTo>
                  <a:pt x="22256" y="99533"/>
                </a:lnTo>
                <a:lnTo>
                  <a:pt x="31520" y="108622"/>
                </a:lnTo>
                <a:lnTo>
                  <a:pt x="37246" y="119963"/>
                </a:lnTo>
                <a:lnTo>
                  <a:pt x="25511" y="125141"/>
                </a:lnTo>
                <a:lnTo>
                  <a:pt x="13178" y="127871"/>
                </a:lnTo>
                <a:lnTo>
                  <a:pt x="464" y="129252"/>
                </a:lnTo>
                <a:lnTo>
                  <a:pt x="9465" y="134283"/>
                </a:lnTo>
                <a:lnTo>
                  <a:pt x="19270" y="138191"/>
                </a:lnTo>
                <a:lnTo>
                  <a:pt x="29720" y="140938"/>
                </a:lnTo>
                <a:lnTo>
                  <a:pt x="40656" y="142483"/>
                </a:lnTo>
                <a:lnTo>
                  <a:pt x="51917" y="142787"/>
                </a:lnTo>
                <a:lnTo>
                  <a:pt x="63344" y="141810"/>
                </a:lnTo>
                <a:lnTo>
                  <a:pt x="107511" y="124306"/>
                </a:lnTo>
                <a:lnTo>
                  <a:pt x="134577" y="95734"/>
                </a:lnTo>
                <a:lnTo>
                  <a:pt x="151561" y="52906"/>
                </a:lnTo>
                <a:lnTo>
                  <a:pt x="153082" y="44678"/>
                </a:lnTo>
                <a:lnTo>
                  <a:pt x="73009" y="44678"/>
                </a:lnTo>
                <a:lnTo>
                  <a:pt x="62941" y="42693"/>
                </a:lnTo>
                <a:lnTo>
                  <a:pt x="47768" y="37633"/>
                </a:lnTo>
                <a:lnTo>
                  <a:pt x="36320" y="32149"/>
                </a:lnTo>
                <a:lnTo>
                  <a:pt x="25585" y="25046"/>
                </a:lnTo>
                <a:lnTo>
                  <a:pt x="15820" y="17199"/>
                </a:lnTo>
                <a:lnTo>
                  <a:pt x="5514" y="9471"/>
                </a:lnTo>
                <a:lnTo>
                  <a:pt x="116435" y="0"/>
                </a:lnTo>
                <a:lnTo>
                  <a:pt x="81804" y="27655"/>
                </a:lnTo>
                <a:lnTo>
                  <a:pt x="81485" y="37239"/>
                </a:lnTo>
                <a:lnTo>
                  <a:pt x="73009" y="44678"/>
                </a:lnTo>
                <a:lnTo>
                  <a:pt x="153082" y="44678"/>
                </a:lnTo>
                <a:lnTo>
                  <a:pt x="153773" y="40939"/>
                </a:lnTo>
                <a:lnTo>
                  <a:pt x="158647" y="29622"/>
                </a:lnTo>
                <a:lnTo>
                  <a:pt x="166362" y="22315"/>
                </a:lnTo>
                <a:lnTo>
                  <a:pt x="155232" y="22315"/>
                </a:lnTo>
                <a:lnTo>
                  <a:pt x="153809" y="20487"/>
                </a:lnTo>
                <a:lnTo>
                  <a:pt x="155257" y="19039"/>
                </a:lnTo>
                <a:lnTo>
                  <a:pt x="155968" y="18175"/>
                </a:lnTo>
                <a:lnTo>
                  <a:pt x="157619" y="13654"/>
                </a:lnTo>
                <a:lnTo>
                  <a:pt x="163156" y="11000"/>
                </a:lnTo>
                <a:lnTo>
                  <a:pt x="162793" y="8850"/>
                </a:lnTo>
                <a:lnTo>
                  <a:pt x="151893" y="8850"/>
                </a:lnTo>
                <a:lnTo>
                  <a:pt x="141187" y="8584"/>
                </a:lnTo>
                <a:lnTo>
                  <a:pt x="127403" y="2324"/>
                </a:lnTo>
                <a:lnTo>
                  <a:pt x="116435" y="0"/>
                </a:lnTo>
                <a:lnTo>
                  <a:pt x="169138" y="19686"/>
                </a:lnTo>
                <a:lnTo>
                  <a:pt x="158229" y="20715"/>
                </a:lnTo>
                <a:lnTo>
                  <a:pt x="156781" y="21820"/>
                </a:lnTo>
                <a:lnTo>
                  <a:pt x="155232" y="22315"/>
                </a:lnTo>
                <a:lnTo>
                  <a:pt x="166362" y="22315"/>
                </a:lnTo>
                <a:lnTo>
                  <a:pt x="169138" y="19686"/>
                </a:lnTo>
                <a:lnTo>
                  <a:pt x="162178" y="5208"/>
                </a:lnTo>
                <a:lnTo>
                  <a:pt x="161442" y="5506"/>
                </a:lnTo>
                <a:lnTo>
                  <a:pt x="151893" y="8850"/>
                </a:lnTo>
                <a:lnTo>
                  <a:pt x="162793" y="8850"/>
                </a:lnTo>
                <a:lnTo>
                  <a:pt x="162178" y="5208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24"/>
          <p:cNvSpPr/>
          <p:nvPr/>
        </p:nvSpPr>
        <p:spPr>
          <a:xfrm>
            <a:off x="1112760" y="3065040"/>
            <a:ext cx="360" cy="360"/>
          </a:xfrm>
          <a:custGeom>
            <a:avLst/>
            <a:gdLst/>
            <a:ahLst/>
            <a:cxnLst/>
            <a:rect l="0" t="0" r="r" b="b"/>
            <a:pathLst>
              <a:path w="547" h="293">
                <a:moveTo>
                  <a:pt x="546" y="0"/>
                </a:moveTo>
                <a:lnTo>
                  <a:pt x="177" y="177"/>
                </a:lnTo>
                <a:lnTo>
                  <a:pt x="0" y="292"/>
                </a:lnTo>
                <a:lnTo>
                  <a:pt x="546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25"/>
          <p:cNvSpPr/>
          <p:nvPr/>
        </p:nvSpPr>
        <p:spPr>
          <a:xfrm>
            <a:off x="1104480" y="3078360"/>
            <a:ext cx="3960" cy="3960"/>
          </a:xfrm>
          <a:custGeom>
            <a:avLst/>
            <a:gdLst/>
            <a:ahLst/>
            <a:cxnLst/>
            <a:rect l="0" t="0" r="r" b="b"/>
            <a:pathLst>
              <a:path w="4420" h="4128">
                <a:moveTo>
                  <a:pt x="2158" y="0"/>
                </a:moveTo>
                <a:lnTo>
                  <a:pt x="1447" y="863"/>
                </a:lnTo>
                <a:lnTo>
                  <a:pt x="0" y="2298"/>
                </a:lnTo>
                <a:lnTo>
                  <a:pt x="1422" y="4127"/>
                </a:lnTo>
                <a:lnTo>
                  <a:pt x="2971" y="3644"/>
                </a:lnTo>
                <a:lnTo>
                  <a:pt x="4419" y="2539"/>
                </a:lnTo>
                <a:lnTo>
                  <a:pt x="215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26"/>
          <p:cNvSpPr/>
          <p:nvPr/>
        </p:nvSpPr>
        <p:spPr>
          <a:xfrm>
            <a:off x="897120" y="3312000"/>
            <a:ext cx="270000" cy="270000"/>
          </a:xfrm>
          <a:custGeom>
            <a:avLst/>
            <a:gdLst/>
            <a:ahLst/>
            <a:cxnLst/>
            <a:rect l="0" t="0" r="r" b="b"/>
            <a:pathLst>
              <a:path w="270489" h="27050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</a:path>
            </a:pathLst>
          </a:custGeom>
          <a:solidFill>
            <a:srgbClr val="CB09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27"/>
          <p:cNvSpPr/>
          <p:nvPr/>
        </p:nvSpPr>
        <p:spPr>
          <a:xfrm>
            <a:off x="949680" y="3385440"/>
            <a:ext cx="167760" cy="118440"/>
          </a:xfrm>
          <a:custGeom>
            <a:avLst/>
            <a:gdLst/>
            <a:ahLst/>
            <a:cxnLst/>
            <a:rect l="0" t="0" r="r" b="b"/>
            <a:pathLst>
              <a:path w="168066" h="118234">
                <a:moveTo>
                  <a:pt x="75450" y="0"/>
                </a:moveTo>
                <a:lnTo>
                  <a:pt x="27855" y="2234"/>
                </a:lnTo>
                <a:lnTo>
                  <a:pt x="1517" y="30743"/>
                </a:lnTo>
                <a:lnTo>
                  <a:pt x="0" y="69370"/>
                </a:lnTo>
                <a:lnTo>
                  <a:pt x="30" y="82964"/>
                </a:lnTo>
                <a:lnTo>
                  <a:pt x="27219" y="118231"/>
                </a:lnTo>
                <a:lnTo>
                  <a:pt x="82399" y="118233"/>
                </a:lnTo>
                <a:lnTo>
                  <a:pt x="82399" y="118042"/>
                </a:lnTo>
                <a:lnTo>
                  <a:pt x="133260" y="118042"/>
                </a:lnTo>
                <a:lnTo>
                  <a:pt x="164810" y="96201"/>
                </a:lnTo>
                <a:lnTo>
                  <a:pt x="168065" y="57478"/>
                </a:lnTo>
                <a:lnTo>
                  <a:pt x="167630" y="45080"/>
                </a:lnTo>
                <a:lnTo>
                  <a:pt x="154794" y="5842"/>
                </a:lnTo>
                <a:lnTo>
                  <a:pt x="113388" y="1430"/>
                </a:lnTo>
                <a:lnTo>
                  <a:pt x="87797" y="163"/>
                </a:lnTo>
                <a:lnTo>
                  <a:pt x="7545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8"/>
          <p:cNvSpPr/>
          <p:nvPr/>
        </p:nvSpPr>
        <p:spPr>
          <a:xfrm>
            <a:off x="949680" y="3385440"/>
            <a:ext cx="167760" cy="118440"/>
          </a:xfrm>
          <a:custGeom>
            <a:avLst/>
            <a:gdLst/>
            <a:ahLst/>
            <a:cxnLst/>
            <a:rect l="0" t="0" r="r" b="b"/>
            <a:pathLst>
              <a:path w="167873" h="118188">
                <a:moveTo>
                  <a:pt x="91286" y="0"/>
                </a:moveTo>
                <a:lnTo>
                  <a:pt x="39859" y="2537"/>
                </a:lnTo>
                <a:lnTo>
                  <a:pt x="3168" y="15211"/>
                </a:lnTo>
                <a:lnTo>
                  <a:pt x="0" y="68418"/>
                </a:lnTo>
                <a:lnTo>
                  <a:pt x="155" y="81424"/>
                </a:lnTo>
                <a:lnTo>
                  <a:pt x="444" y="94922"/>
                </a:lnTo>
                <a:lnTo>
                  <a:pt x="5621" y="106692"/>
                </a:lnTo>
                <a:lnTo>
                  <a:pt x="16484" y="115029"/>
                </a:lnTo>
                <a:lnTo>
                  <a:pt x="31648" y="118187"/>
                </a:lnTo>
                <a:lnTo>
                  <a:pt x="82449" y="118187"/>
                </a:lnTo>
                <a:lnTo>
                  <a:pt x="88241" y="118003"/>
                </a:lnTo>
                <a:lnTo>
                  <a:pt x="126456" y="118003"/>
                </a:lnTo>
                <a:lnTo>
                  <a:pt x="165833" y="90721"/>
                </a:lnTo>
                <a:lnTo>
                  <a:pt x="167122" y="80265"/>
                </a:lnTo>
                <a:lnTo>
                  <a:pt x="68708" y="80265"/>
                </a:lnTo>
                <a:lnTo>
                  <a:pt x="73482" y="37815"/>
                </a:lnTo>
                <a:lnTo>
                  <a:pt x="166409" y="37815"/>
                </a:lnTo>
                <a:lnTo>
                  <a:pt x="165400" y="29358"/>
                </a:lnTo>
                <a:lnTo>
                  <a:pt x="138547" y="2089"/>
                </a:lnTo>
                <a:lnTo>
                  <a:pt x="103349" y="144"/>
                </a:lnTo>
                <a:lnTo>
                  <a:pt x="91286" y="0"/>
                </a:lnTo>
                <a:lnTo>
                  <a:pt x="126456" y="118003"/>
                </a:lnTo>
                <a:lnTo>
                  <a:pt x="88241" y="118003"/>
                </a:lnTo>
                <a:lnTo>
                  <a:pt x="113510" y="118070"/>
                </a:lnTo>
                <a:lnTo>
                  <a:pt x="126456" y="118003"/>
                </a:lnTo>
                <a:lnTo>
                  <a:pt x="166409" y="37815"/>
                </a:lnTo>
                <a:lnTo>
                  <a:pt x="73482" y="37815"/>
                </a:lnTo>
                <a:lnTo>
                  <a:pt x="85079" y="44502"/>
                </a:lnTo>
                <a:lnTo>
                  <a:pt x="94930" y="52394"/>
                </a:lnTo>
                <a:lnTo>
                  <a:pt x="102072" y="62509"/>
                </a:lnTo>
                <a:lnTo>
                  <a:pt x="68708" y="80265"/>
                </a:lnTo>
                <a:lnTo>
                  <a:pt x="167122" y="80265"/>
                </a:lnTo>
                <a:lnTo>
                  <a:pt x="167242" y="79295"/>
                </a:lnTo>
                <a:lnTo>
                  <a:pt x="167872" y="68418"/>
                </a:lnTo>
                <a:lnTo>
                  <a:pt x="167846" y="55554"/>
                </a:lnTo>
                <a:lnTo>
                  <a:pt x="167012" y="42858"/>
                </a:lnTo>
                <a:lnTo>
                  <a:pt x="166409" y="37815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9"/>
          <p:cNvSpPr/>
          <p:nvPr/>
        </p:nvSpPr>
        <p:spPr>
          <a:xfrm>
            <a:off x="1018440" y="3420720"/>
            <a:ext cx="33120" cy="44640"/>
          </a:xfrm>
          <a:custGeom>
            <a:avLst/>
            <a:gdLst/>
            <a:ahLst/>
            <a:cxnLst/>
            <a:rect l="0" t="0" r="r" b="b"/>
            <a:pathLst>
              <a:path w="33274" h="44946">
                <a:moveTo>
                  <a:pt x="0" y="0"/>
                </a:moveTo>
                <a:lnTo>
                  <a:pt x="0" y="44945"/>
                </a:lnTo>
                <a:lnTo>
                  <a:pt x="5116" y="42205"/>
                </a:lnTo>
                <a:lnTo>
                  <a:pt x="16847" y="35280"/>
                </a:lnTo>
                <a:lnTo>
                  <a:pt x="26571" y="27296"/>
                </a:lnTo>
                <a:lnTo>
                  <a:pt x="33273" y="17283"/>
                </a:lnTo>
                <a:lnTo>
                  <a:pt x="0" y="0"/>
                </a:lnTo>
              </a:path>
            </a:pathLst>
          </a:custGeom>
          <a:solidFill>
            <a:srgbClr val="CB09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30"/>
          <p:cNvSpPr/>
          <p:nvPr/>
        </p:nvSpPr>
        <p:spPr>
          <a:xfrm>
            <a:off x="897120" y="3654000"/>
            <a:ext cx="270000" cy="270000"/>
          </a:xfrm>
          <a:custGeom>
            <a:avLst/>
            <a:gdLst/>
            <a:ahLst/>
            <a:cxnLst/>
            <a:rect l="0" t="0" r="r" b="b"/>
            <a:pathLst>
              <a:path w="270489" h="27050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</a:path>
            </a:pathLst>
          </a:custGeom>
          <a:solidFill>
            <a:srgbClr val="E743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31"/>
          <p:cNvSpPr/>
          <p:nvPr/>
        </p:nvSpPr>
        <p:spPr>
          <a:xfrm>
            <a:off x="948240" y="3702240"/>
            <a:ext cx="171000" cy="171000"/>
          </a:xfrm>
          <a:custGeom>
            <a:avLst/>
            <a:gdLst/>
            <a:ahLst/>
            <a:cxnLst/>
            <a:rect l="0" t="0" r="r" b="b"/>
            <a:pathLst>
              <a:path w="171019" h="171006">
                <a:moveTo>
                  <a:pt x="36004" y="0"/>
                </a:moveTo>
                <a:lnTo>
                  <a:pt x="573" y="15086"/>
                </a:lnTo>
                <a:lnTo>
                  <a:pt x="0" y="135013"/>
                </a:lnTo>
                <a:lnTo>
                  <a:pt x="558" y="155788"/>
                </a:lnTo>
                <a:lnTo>
                  <a:pt x="4471" y="166477"/>
                </a:lnTo>
                <a:lnTo>
                  <a:pt x="15091" y="170432"/>
                </a:lnTo>
                <a:lnTo>
                  <a:pt x="35773" y="171005"/>
                </a:lnTo>
                <a:lnTo>
                  <a:pt x="135013" y="171005"/>
                </a:lnTo>
                <a:lnTo>
                  <a:pt x="155796" y="170446"/>
                </a:lnTo>
                <a:lnTo>
                  <a:pt x="166488" y="166535"/>
                </a:lnTo>
                <a:lnTo>
                  <a:pt x="170444" y="155918"/>
                </a:lnTo>
                <a:lnTo>
                  <a:pt x="171018" y="135244"/>
                </a:lnTo>
                <a:lnTo>
                  <a:pt x="171018" y="35991"/>
                </a:lnTo>
                <a:lnTo>
                  <a:pt x="170459" y="15216"/>
                </a:lnTo>
                <a:lnTo>
                  <a:pt x="166546" y="4527"/>
                </a:lnTo>
                <a:lnTo>
                  <a:pt x="155926" y="573"/>
                </a:lnTo>
                <a:lnTo>
                  <a:pt x="135244" y="0"/>
                </a:lnTo>
                <a:lnTo>
                  <a:pt x="36004" y="0"/>
                </a:lnTo>
              </a:path>
            </a:pathLst>
          </a:custGeom>
          <a:noFill/>
          <a:ln w="1512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32"/>
          <p:cNvSpPr/>
          <p:nvPr/>
        </p:nvSpPr>
        <p:spPr>
          <a:xfrm>
            <a:off x="998280" y="3752280"/>
            <a:ext cx="72000" cy="72000"/>
          </a:xfrm>
          <a:custGeom>
            <a:avLst/>
            <a:gdLst/>
            <a:ahLst/>
            <a:cxnLst/>
            <a:rect l="0" t="0" r="r" b="b"/>
            <a:pathLst>
              <a:path w="72008" h="71996">
                <a:moveTo>
                  <a:pt x="36003" y="71995"/>
                </a:moveTo>
                <a:lnTo>
                  <a:pt x="49989" y="69177"/>
                </a:lnTo>
                <a:lnTo>
                  <a:pt x="61418" y="61491"/>
                </a:lnTo>
                <a:lnTo>
                  <a:pt x="69140" y="50091"/>
                </a:lnTo>
                <a:lnTo>
                  <a:pt x="72007" y="36129"/>
                </a:lnTo>
                <a:lnTo>
                  <a:pt x="69200" y="22093"/>
                </a:lnTo>
                <a:lnTo>
                  <a:pt x="61542" y="10638"/>
                </a:lnTo>
                <a:lnTo>
                  <a:pt x="50176" y="2897"/>
                </a:lnTo>
                <a:lnTo>
                  <a:pt x="36245" y="0"/>
                </a:lnTo>
                <a:lnTo>
                  <a:pt x="22160" y="2798"/>
                </a:lnTo>
                <a:lnTo>
                  <a:pt x="10681" y="10434"/>
                </a:lnTo>
                <a:lnTo>
                  <a:pt x="2922" y="21769"/>
                </a:lnTo>
                <a:lnTo>
                  <a:pt x="0" y="35663"/>
                </a:lnTo>
                <a:lnTo>
                  <a:pt x="2790" y="49773"/>
                </a:lnTo>
                <a:lnTo>
                  <a:pt x="10408" y="61270"/>
                </a:lnTo>
                <a:lnTo>
                  <a:pt x="21721" y="69045"/>
                </a:lnTo>
                <a:lnTo>
                  <a:pt x="35593" y="71993"/>
                </a:lnTo>
                <a:lnTo>
                  <a:pt x="36003" y="71995"/>
                </a:lnTo>
              </a:path>
            </a:pathLst>
          </a:custGeom>
          <a:noFill/>
          <a:ln w="1512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33"/>
          <p:cNvSpPr/>
          <p:nvPr/>
        </p:nvSpPr>
        <p:spPr>
          <a:xfrm>
            <a:off x="1072800" y="3727080"/>
            <a:ext cx="22680" cy="22680"/>
          </a:xfrm>
          <a:custGeom>
            <a:avLst/>
            <a:gdLst/>
            <a:ahLst/>
            <a:cxnLst/>
            <a:rect l="0" t="0" r="r" b="b"/>
            <a:pathLst>
              <a:path w="22530" h="22530">
                <a:moveTo>
                  <a:pt x="17487" y="0"/>
                </a:moveTo>
                <a:lnTo>
                  <a:pt x="5041" y="0"/>
                </a:lnTo>
                <a:lnTo>
                  <a:pt x="0" y="5041"/>
                </a:lnTo>
                <a:lnTo>
                  <a:pt x="0" y="17487"/>
                </a:lnTo>
                <a:lnTo>
                  <a:pt x="5041" y="22529"/>
                </a:lnTo>
                <a:lnTo>
                  <a:pt x="17487" y="22529"/>
                </a:lnTo>
                <a:lnTo>
                  <a:pt x="22529" y="17487"/>
                </a:lnTo>
                <a:lnTo>
                  <a:pt x="22529" y="5041"/>
                </a:lnTo>
                <a:lnTo>
                  <a:pt x="17487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TextShape 34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b="1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256" name="TextShape 35"/>
          <p:cNvSpPr txBox="1"/>
          <p:nvPr/>
        </p:nvSpPr>
        <p:spPr>
          <a:xfrm>
            <a:off x="4203720" y="7201080"/>
            <a:ext cx="2095920" cy="17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257" name="TextShape 36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258" name="CustomShape 37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259" name="CustomShape 38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3871800" y="3824280"/>
            <a:ext cx="1455480" cy="19839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2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262" name="CustomShape 3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TextShape 4"/>
          <p:cNvSpPr txBox="1"/>
          <p:nvPr/>
        </p:nvSpPr>
        <p:spPr>
          <a:xfrm>
            <a:off x="887400" y="1659600"/>
            <a:ext cx="4747680" cy="4297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3600" strike="noStrike">
                <a:solidFill>
                  <a:srgbClr val="55B2B5"/>
                </a:solidFill>
                <a:latin typeface="Tw Cen MT Condensed Extra Bold"/>
              </a:rPr>
              <a:t>Materiały dla dziennikarzy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Jeżeli jesteś dziennikarzem zajmującym się tematyką związaną z depresją, poniżej znajdziesz kilka pomysłów, które mogą być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inspiracja: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Dowiedz się, jakie jest rozpowszechnienie depresji w Twoim kraju, gdzie szukać pomocy i jaką można uzyskać pomoc.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Jak postrzega się depresje w Twoim kraju? 	Czy zmiany zmienia się postrzeganie 		depresji?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Które organizacje zaangażowane są w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działania na rzecz poprawy stanu zdrowia psychicznego? W jakich dziedzinach udało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im się odnieść sukcesy? Jakie są wyzwania?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Skontaktuj się z rządowymi jednostkami udzielającymi informacji, biurem WHO oraz organizacjami zaangażowanymi w działania na rzecz zdrowia psychicznego w Twoim kraju.</a:t>
            </a:r>
            <a:endParaRPr/>
          </a:p>
        </p:txBody>
      </p:sp>
      <p:sp>
        <p:nvSpPr>
          <p:cNvPr id="264" name="CustomShape 5"/>
          <p:cNvSpPr/>
          <p:nvPr/>
        </p:nvSpPr>
        <p:spPr>
          <a:xfrm>
            <a:off x="6530400" y="2450160"/>
            <a:ext cx="3212640" cy="37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106186"/>
                </a:solidFill>
                <a:latin typeface="Arial"/>
              </a:rPr>
              <a:t>Poniżej zamieszczamy materiały, które mogą być pomocne: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Atlas zdrowia psychicznego WHO</a:t>
            </a:r>
            <a:endParaRPr/>
          </a:p>
          <a:p>
            <a:pPr>
              <a:lnSpc>
                <a:spcPct val="108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Przedstawia dane z całego świata tworzące obraz zasobów udostępnianych na potrzeby zdrowia psychicznego w  poszczególnych krajach i pokazujące, w jaki sposób zasoby te z czasem ewoluowały.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8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Podsumowanie w języku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106186"/>
                </a:solidFill>
                <a:latin typeface="Arial"/>
              </a:rPr>
              <a:t>Bank danych WHO nt. zdrowia psychicznego:</a:t>
            </a: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Zapewnia dostęp do krajowych polityk, strategii i regulacji prawnych dotyczących zdrowia psychicznego i problemów uzależnień uporządkowanych według krajów.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65" name="CustomShape 6"/>
          <p:cNvSpPr/>
          <p:nvPr/>
        </p:nvSpPr>
        <p:spPr>
          <a:xfrm>
            <a:off x="5259240" y="5056200"/>
            <a:ext cx="1947960" cy="1394280"/>
          </a:xfrm>
          <a:custGeom>
            <a:avLst/>
            <a:gdLst/>
            <a:ahLst/>
            <a:cxnLst/>
            <a:rect l="0" t="0" r="r" b="b"/>
            <a:pathLst>
              <a:path w="1948193" h="1394232">
                <a:moveTo>
                  <a:pt x="1880285" y="0"/>
                </a:moveTo>
                <a:lnTo>
                  <a:pt x="0" y="98539"/>
                </a:lnTo>
                <a:lnTo>
                  <a:pt x="67906" y="1394231"/>
                </a:lnTo>
                <a:lnTo>
                  <a:pt x="1948192" y="1295692"/>
                </a:lnTo>
                <a:lnTo>
                  <a:pt x="1880285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7"/>
          <p:cNvSpPr/>
          <p:nvPr/>
        </p:nvSpPr>
        <p:spPr>
          <a:xfrm>
            <a:off x="5259240" y="5056200"/>
            <a:ext cx="1947960" cy="13939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8"/>
          <p:cNvSpPr/>
          <p:nvPr/>
        </p:nvSpPr>
        <p:spPr>
          <a:xfrm>
            <a:off x="5187600" y="3161880"/>
            <a:ext cx="1456200" cy="1988640"/>
          </a:xfrm>
          <a:custGeom>
            <a:avLst/>
            <a:gdLst/>
            <a:ahLst/>
            <a:cxnLst/>
            <a:rect l="0" t="0" r="r" b="b"/>
            <a:pathLst>
              <a:path w="1456627" h="1988782">
                <a:moveTo>
                  <a:pt x="164096" y="0"/>
                </a:moveTo>
                <a:lnTo>
                  <a:pt x="0" y="1875701"/>
                </a:lnTo>
                <a:lnTo>
                  <a:pt x="1292529" y="1988781"/>
                </a:lnTo>
                <a:lnTo>
                  <a:pt x="1456626" y="113080"/>
                </a:lnTo>
                <a:lnTo>
                  <a:pt x="164096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9"/>
          <p:cNvSpPr/>
          <p:nvPr/>
        </p:nvSpPr>
        <p:spPr>
          <a:xfrm>
            <a:off x="5187600" y="3161880"/>
            <a:ext cx="1456200" cy="19875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TextShape 10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b="1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270" name="TextShape 11"/>
          <p:cNvSpPr txBox="1"/>
          <p:nvPr/>
        </p:nvSpPr>
        <p:spPr>
          <a:xfrm>
            <a:off x="4203720" y="7201080"/>
            <a:ext cx="2095920" cy="11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271" name="TextShape 12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272" name="CustomShape 13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273" name="CustomShape 14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275" name="CustomShape 2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TextShape 3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b="1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277" name="CustomShape 4"/>
          <p:cNvSpPr/>
          <p:nvPr/>
        </p:nvSpPr>
        <p:spPr>
          <a:xfrm>
            <a:off x="887400" y="1730880"/>
            <a:ext cx="3978720" cy="457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Plan działania na rzecz zdrowia psychicznego 2013-2020</a:t>
            </a:r>
            <a:endParaRPr/>
          </a:p>
          <a:p>
            <a:pPr>
              <a:lnSpc>
                <a:spcPct val="108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Przyjęty przez Światowe Zgromadzenie Zdrowia plan pełni funkcję przewodnika po działaniach podejmowanych w celu usprawnienia działania służb zajmujących się problemami zdrowia psychicznego na całym świecie do 2020 r. Zawiera cele, wskaźniki pokazujące postępy, a także działania proponowane dla rządów, partnerów krajowych i międzynarodowych oraz WHO.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Zainicjowany przez WHO program działania na rzecz domykania luki w działaniach na rzecz zdrowia psychicznego (mhGAP)</a:t>
            </a:r>
            <a:endParaRPr/>
          </a:p>
          <a:p>
            <a:pPr>
              <a:lnSpc>
                <a:spcPct val="108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Program mhGAP ma na celu udzielenie pomocy władzom w zwiększeniu skali działania służb zajmujących się zaburzeniami zdrowia  psychicznego, neurologicznymi i związanymi z używaniem substancji odurzających, zwłaszcza w państwach o niskich i średnich dochodach. W ramach programu opracowano przewodnik po interwencjach  (The mhGAP Intervention Guide) do wykorzystywania w niespecjalistycznych placówkach opieki zdrowotnej, stanowiący główny zasób materiałów opracowanych na potrzeby programu. Powstał z myślą o pracownikach opieki zdrowotnej udzielających pomocy i opiekujących się osobami z zaburzeniami zdrowia psychicznego. Zawiera zalecenia o udowodnionej skuteczności dotyczące konkretnych zaburzeń, w tym depresji. </a:t>
            </a:r>
            <a:endParaRPr/>
          </a:p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55B2B5"/>
                </a:solidFill>
                <a:latin typeface="Arial"/>
              </a:rPr>
              <a:t>Wersja 2.0: </a:t>
            </a:r>
            <a:endParaRPr/>
          </a:p>
          <a:p>
            <a:pPr>
              <a:lnSpc>
                <a:spcPct val="108000"/>
              </a:lnSpc>
            </a:pPr>
            <a:r>
              <a:rPr lang="pl-PL" sz="1000" b="1" strike="noStrike">
                <a:solidFill>
                  <a:srgbClr val="55B2B5"/>
                </a:solidFill>
                <a:latin typeface="Arial"/>
              </a:rPr>
              <a:t>Wersja 1.0 </a:t>
            </a:r>
            <a:endParaRPr/>
          </a:p>
        </p:txBody>
      </p:sp>
      <p:sp>
        <p:nvSpPr>
          <p:cNvPr id="278" name="TextShape 5"/>
          <p:cNvSpPr txBox="1"/>
          <p:nvPr/>
        </p:nvSpPr>
        <p:spPr>
          <a:xfrm>
            <a:off x="5675400" y="1730520"/>
            <a:ext cx="3861720" cy="4844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8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Opracowanie wstępne przygotowane dla wydarzenia organizowanego przez Bank Światowy i WHO „wychodząc z cienia – zdrowie psychiczne jako globalny priorytet rozwojowy”</a:t>
            </a:r>
            <a:endParaRPr/>
          </a:p>
          <a:p>
            <a:pPr>
              <a:lnSpc>
                <a:spcPct val="108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Zawiera: uzasadnienie celowości inwestycji w zdrowie psychiczne; postepowanie w przypadku powszechnie występujących zaburzeń psychicznych;  placówki prowadzące leczenie i integracja leczenia; oraz luka w zasobach, opcje finansowania i propozycje na przyszłość.</a:t>
            </a:r>
            <a:endParaRPr/>
          </a:p>
          <a:p>
            <a:pPr>
              <a:lnSpc>
                <a:spcPct val="100000"/>
              </a:lnSpc>
            </a:pPr>
            <a:r>
              <a:rPr lang="pl-PL" sz="1000" b="1" u="sng" strike="noStrike">
                <a:solidFill>
                  <a:srgbClr val="0000FF"/>
                </a:solidFill>
                <a:latin typeface="Arial"/>
              </a:rPr>
              <a:t>angielski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8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Zwiększenie skali leczenia depresji i zaburzeń lękowych:  analiza zysków, które mogą przynieść globalne inwestycje w tym obszarze</a:t>
            </a: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Publikacja w The Lancet Psychiatry, kwiecień 2016</a:t>
            </a:r>
            <a:endParaRPr/>
          </a:p>
          <a:p>
            <a:pPr>
              <a:lnSpc>
                <a:spcPct val="100000"/>
              </a:lnSpc>
            </a:pPr>
            <a:r>
              <a:rPr lang="pl-PL" sz="1000" b="1" u="sng" strike="noStrike">
                <a:solidFill>
                  <a:srgbClr val="0000FF"/>
                </a:solidFill>
                <a:latin typeface="Arial"/>
              </a:rPr>
              <a:t>angielski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Arkusz informacji WHO na temat depresji</a:t>
            </a:r>
            <a:endParaRPr/>
          </a:p>
          <a:p>
            <a:pPr>
              <a:lnSpc>
                <a:spcPct val="100000"/>
              </a:lnSpc>
            </a:pPr>
            <a:r>
              <a:rPr lang="pl-PL" sz="1000" b="1" u="sng" strike="noStrike">
                <a:solidFill>
                  <a:srgbClr val="0000FF"/>
                </a:solidFill>
                <a:latin typeface="Arial"/>
              </a:rPr>
              <a:t>angielski, arabski, chiński, francuski, hiszpański, rosyjski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Filmy</a:t>
            </a:r>
            <a:endParaRPr/>
          </a:p>
          <a:p>
            <a:pPr>
              <a:lnSpc>
                <a:spcPct val="131000"/>
              </a:lnSpc>
            </a:pPr>
            <a:r>
              <a:rPr lang="pl-PL" sz="1000" b="1" u="sng" strike="noStrike">
                <a:solidFill>
                  <a:srgbClr val="0000FF"/>
                </a:solidFill>
                <a:latin typeface="Arial"/>
              </a:rPr>
              <a:t>Miałem czarnego psa o imieniu depresja</a:t>
            </a:r>
            <a:r>
              <a:rPr lang="pl-PL" sz="1000" b="1" strike="noStrike">
                <a:solidFill>
                  <a:srgbClr val="55B2B5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31000"/>
              </a:lnSpc>
            </a:pPr>
            <a:r>
              <a:rPr lang="pl-PL" sz="1000" b="1" u="sng" strike="noStrike">
                <a:solidFill>
                  <a:srgbClr val="0000FF"/>
                </a:solidFill>
                <a:latin typeface="Arial"/>
              </a:rPr>
              <a:t>Żyjąc z czarnym psem</a:t>
            </a:r>
            <a:endParaRPr/>
          </a:p>
          <a:p>
            <a:pPr>
              <a:lnSpc>
                <a:spcPct val="100000"/>
              </a:lnSpc>
            </a:pPr>
            <a:r>
              <a:rPr lang="pl-PL" sz="1000" b="1" u="sng" strike="noStrike">
                <a:solidFill>
                  <a:srgbClr val="0000FF"/>
                </a:solidFill>
                <a:latin typeface="Arial"/>
              </a:rPr>
              <a:t>Zdrowie psychiczne jako globalny priorytet rozwojowy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Infografika</a:t>
            </a: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Korzyści zdrowotne i ekonomiczne z inwestowania w zdrowie psychiczne</a:t>
            </a:r>
            <a:endParaRPr/>
          </a:p>
          <a:p>
            <a:pPr>
              <a:lnSpc>
                <a:spcPct val="100000"/>
              </a:lnSpc>
            </a:pPr>
            <a:r>
              <a:rPr lang="pl-PL" sz="1000" b="1" u="sng" strike="noStrike">
                <a:solidFill>
                  <a:srgbClr val="0000FF"/>
                </a:solidFill>
                <a:latin typeface="Arial"/>
              </a:rPr>
              <a:t>angielski, hiszpański</a:t>
            </a:r>
            <a:endParaRPr/>
          </a:p>
        </p:txBody>
      </p:sp>
      <p:sp>
        <p:nvSpPr>
          <p:cNvPr id="279" name="TextShape 6"/>
          <p:cNvSpPr txBox="1"/>
          <p:nvPr/>
        </p:nvSpPr>
        <p:spPr>
          <a:xfrm>
            <a:off x="4203720" y="7201080"/>
            <a:ext cx="2095920" cy="17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280" name="TextShape 7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281" name="CustomShape 8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282" name="CustomShape 9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95" name="CustomShape 3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4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97" name="CustomShape 5"/>
          <p:cNvSpPr/>
          <p:nvPr/>
        </p:nvSpPr>
        <p:spPr>
          <a:xfrm>
            <a:off x="4153320" y="3024000"/>
            <a:ext cx="2298240" cy="24141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6"/>
          <p:cNvSpPr/>
          <p:nvPr/>
        </p:nvSpPr>
        <p:spPr>
          <a:xfrm>
            <a:off x="3814920" y="3277080"/>
            <a:ext cx="3025440" cy="3024720"/>
          </a:xfrm>
          <a:custGeom>
            <a:avLst/>
            <a:gdLst/>
            <a:ahLst/>
            <a:cxnLst/>
            <a:rect l="0" t="0" r="r" b="b"/>
            <a:pathLst>
              <a:path w="3025166" h="3025153">
                <a:moveTo>
                  <a:pt x="1512582" y="0"/>
                </a:moveTo>
                <a:lnTo>
                  <a:pt x="1388526" y="5014"/>
                </a:lnTo>
                <a:lnTo>
                  <a:pt x="1267232" y="19797"/>
                </a:lnTo>
                <a:lnTo>
                  <a:pt x="1149090" y="43960"/>
                </a:lnTo>
                <a:lnTo>
                  <a:pt x="1034487" y="77113"/>
                </a:lnTo>
                <a:lnTo>
                  <a:pt x="923815" y="118867"/>
                </a:lnTo>
                <a:lnTo>
                  <a:pt x="817461" y="168833"/>
                </a:lnTo>
                <a:lnTo>
                  <a:pt x="715816" y="226621"/>
                </a:lnTo>
                <a:lnTo>
                  <a:pt x="619269" y="291843"/>
                </a:lnTo>
                <a:lnTo>
                  <a:pt x="528208" y="364108"/>
                </a:lnTo>
                <a:lnTo>
                  <a:pt x="443023" y="443028"/>
                </a:lnTo>
                <a:lnTo>
                  <a:pt x="364104" y="528213"/>
                </a:lnTo>
                <a:lnTo>
                  <a:pt x="291839" y="619274"/>
                </a:lnTo>
                <a:lnTo>
                  <a:pt x="226618" y="715822"/>
                </a:lnTo>
                <a:lnTo>
                  <a:pt x="168830" y="817467"/>
                </a:lnTo>
                <a:lnTo>
                  <a:pt x="118865" y="923820"/>
                </a:lnTo>
                <a:lnTo>
                  <a:pt x="77112" y="1034492"/>
                </a:lnTo>
                <a:lnTo>
                  <a:pt x="43959" y="1149094"/>
                </a:lnTo>
                <a:lnTo>
                  <a:pt x="19797" y="1267235"/>
                </a:lnTo>
                <a:lnTo>
                  <a:pt x="5014" y="1388528"/>
                </a:lnTo>
                <a:lnTo>
                  <a:pt x="0" y="1512582"/>
                </a:lnTo>
                <a:lnTo>
                  <a:pt x="5014" y="1636638"/>
                </a:lnTo>
                <a:lnTo>
                  <a:pt x="19797" y="1757932"/>
                </a:lnTo>
                <a:lnTo>
                  <a:pt x="43959" y="1876074"/>
                </a:lnTo>
                <a:lnTo>
                  <a:pt x="77112" y="1990676"/>
                </a:lnTo>
                <a:lnTo>
                  <a:pt x="118865" y="2101347"/>
                </a:lnTo>
                <a:lnTo>
                  <a:pt x="168830" y="2207700"/>
                </a:lnTo>
                <a:lnTo>
                  <a:pt x="226618" y="2309345"/>
                </a:lnTo>
                <a:lnTo>
                  <a:pt x="291839" y="2405891"/>
                </a:lnTo>
                <a:lnTo>
                  <a:pt x="364104" y="2496951"/>
                </a:lnTo>
                <a:lnTo>
                  <a:pt x="443023" y="2582135"/>
                </a:lnTo>
                <a:lnTo>
                  <a:pt x="528208" y="2661053"/>
                </a:lnTo>
                <a:lnTo>
                  <a:pt x="619269" y="2733317"/>
                </a:lnTo>
                <a:lnTo>
                  <a:pt x="715816" y="2798537"/>
                </a:lnTo>
                <a:lnTo>
                  <a:pt x="817461" y="2856324"/>
                </a:lnTo>
                <a:lnTo>
                  <a:pt x="923815" y="2906289"/>
                </a:lnTo>
                <a:lnTo>
                  <a:pt x="1034487" y="2948041"/>
                </a:lnTo>
                <a:lnTo>
                  <a:pt x="1149090" y="2981194"/>
                </a:lnTo>
                <a:lnTo>
                  <a:pt x="1267232" y="3005356"/>
                </a:lnTo>
                <a:lnTo>
                  <a:pt x="1388526" y="3020138"/>
                </a:lnTo>
                <a:lnTo>
                  <a:pt x="1512582" y="3025152"/>
                </a:lnTo>
                <a:lnTo>
                  <a:pt x="1636636" y="3020138"/>
                </a:lnTo>
                <a:lnTo>
                  <a:pt x="1757929" y="3005356"/>
                </a:lnTo>
                <a:lnTo>
                  <a:pt x="1876071" y="2981194"/>
                </a:lnTo>
                <a:lnTo>
                  <a:pt x="1990672" y="2948041"/>
                </a:lnTo>
                <a:lnTo>
                  <a:pt x="2101344" y="2906289"/>
                </a:lnTo>
                <a:lnTo>
                  <a:pt x="2207697" y="2856324"/>
                </a:lnTo>
                <a:lnTo>
                  <a:pt x="2309342" y="2798537"/>
                </a:lnTo>
                <a:lnTo>
                  <a:pt x="2405890" y="2733317"/>
                </a:lnTo>
                <a:lnTo>
                  <a:pt x="2496951" y="2661053"/>
                </a:lnTo>
                <a:lnTo>
                  <a:pt x="2582137" y="2582135"/>
                </a:lnTo>
                <a:lnTo>
                  <a:pt x="2661056" y="2496951"/>
                </a:lnTo>
                <a:lnTo>
                  <a:pt x="2733322" y="2405891"/>
                </a:lnTo>
                <a:lnTo>
                  <a:pt x="2798543" y="2309345"/>
                </a:lnTo>
                <a:lnTo>
                  <a:pt x="2856332" y="2207700"/>
                </a:lnTo>
                <a:lnTo>
                  <a:pt x="2906297" y="2101347"/>
                </a:lnTo>
                <a:lnTo>
                  <a:pt x="2948052" y="1990676"/>
                </a:lnTo>
                <a:lnTo>
                  <a:pt x="2981205" y="1876074"/>
                </a:lnTo>
                <a:lnTo>
                  <a:pt x="3005368" y="1757932"/>
                </a:lnTo>
                <a:lnTo>
                  <a:pt x="3020151" y="1636638"/>
                </a:lnTo>
                <a:lnTo>
                  <a:pt x="3025165" y="1512582"/>
                </a:lnTo>
                <a:lnTo>
                  <a:pt x="3020151" y="1388528"/>
                </a:lnTo>
                <a:lnTo>
                  <a:pt x="3005368" y="1267235"/>
                </a:lnTo>
                <a:lnTo>
                  <a:pt x="2981205" y="1149094"/>
                </a:lnTo>
                <a:lnTo>
                  <a:pt x="2948052" y="1034492"/>
                </a:lnTo>
                <a:lnTo>
                  <a:pt x="2906297" y="923820"/>
                </a:lnTo>
                <a:lnTo>
                  <a:pt x="2856332" y="817467"/>
                </a:lnTo>
                <a:lnTo>
                  <a:pt x="2798543" y="715822"/>
                </a:lnTo>
                <a:lnTo>
                  <a:pt x="2733322" y="619274"/>
                </a:lnTo>
                <a:lnTo>
                  <a:pt x="2661056" y="528213"/>
                </a:lnTo>
                <a:lnTo>
                  <a:pt x="2582137" y="443028"/>
                </a:lnTo>
                <a:lnTo>
                  <a:pt x="2496951" y="364108"/>
                </a:lnTo>
                <a:lnTo>
                  <a:pt x="2405890" y="291843"/>
                </a:lnTo>
                <a:lnTo>
                  <a:pt x="2309342" y="226621"/>
                </a:lnTo>
                <a:lnTo>
                  <a:pt x="2207697" y="168833"/>
                </a:lnTo>
                <a:lnTo>
                  <a:pt x="2101344" y="118867"/>
                </a:lnTo>
                <a:lnTo>
                  <a:pt x="1990672" y="77113"/>
                </a:lnTo>
                <a:lnTo>
                  <a:pt x="1876071" y="43960"/>
                </a:lnTo>
                <a:lnTo>
                  <a:pt x="1757929" y="19797"/>
                </a:lnTo>
                <a:lnTo>
                  <a:pt x="1636636" y="5014"/>
                </a:lnTo>
                <a:lnTo>
                  <a:pt x="1512582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7"/>
          <p:cNvSpPr/>
          <p:nvPr/>
        </p:nvSpPr>
        <p:spPr>
          <a:xfrm>
            <a:off x="3814920" y="3277080"/>
            <a:ext cx="3024720" cy="30247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8"/>
          <p:cNvSpPr/>
          <p:nvPr/>
        </p:nvSpPr>
        <p:spPr>
          <a:xfrm>
            <a:off x="887400" y="1659600"/>
            <a:ext cx="4053600" cy="42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3600" strike="noStrike">
                <a:solidFill>
                  <a:srgbClr val="55B2B5"/>
                </a:solidFill>
                <a:latin typeface="Tw Cen MT Condensed Extra Bold"/>
              </a:rPr>
              <a:t>Założenia kampanii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Światowy Dzień Zdrowia obchodzony co roku 7 kwietnia, w rocznicę powstania Światowej Organizacji Zdrowia daje nam unikalną możliwość mobilizacji działań poświęconych konkretnym zagadnieniom i problemom zdrowotnym, ważnym dla ludzi na całym świecie.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b="1" strike="noStrike">
                <a:solidFill>
                  <a:srgbClr val="44ADAE"/>
                </a:solidFill>
                <a:latin typeface="Arial"/>
              </a:rPr>
              <a:t>Tematem przewodnim kampanii z okazji obchodów Światowego Dnia Zdrowia 2017 jest depresja</a:t>
            </a:r>
            <a:r>
              <a:rPr lang="pl-PL" sz="1100" b="1" strike="noStrike">
                <a:solidFill>
                  <a:srgbClr val="44ADAE"/>
                </a:solidFill>
                <a:latin typeface="Open Sans"/>
              </a:rPr>
              <a:t>.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dotyka ludzi w różnym wieku, z różnych środowisk, we wszystkich krajach. Jest przyczyną cierpienia psychicznego i negatywnie wpływa na zdolność cierpiących na depresję osób do wykonywania nawet najprostszych codziennych czynności, a niekiedy prowadzi do zniszczenia relacji z rodziną i przyjaciółmi i niezdolności do pracy zarobkowej. </a:t>
            </a:r>
            <a:endParaRPr/>
          </a:p>
        </p:txBody>
      </p:sp>
      <p:sp>
        <p:nvSpPr>
          <p:cNvPr id="101" name="CustomShape 9"/>
          <p:cNvSpPr/>
          <p:nvPr/>
        </p:nvSpPr>
        <p:spPr>
          <a:xfrm>
            <a:off x="6006600" y="2451240"/>
            <a:ext cx="3701520" cy="169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najgorszym przypadku depresja może być przyczyną samobójstwa i jest drugą najczęściej występującą przyczyną zgonów w grupie osób w wieku 15-29 lat.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Ale depresji można zapobiegać i można ją leczyć. Lepsze zrozumienie tego, czym jest depresja i w jaki sposób można jej zapobiegać lub leczyć,   pomoże zmniejszyć stygmatyzację związaną z tą chorobą i może zachęcić więcej osób do szukania pomocy. </a:t>
            </a:r>
            <a:endParaRPr/>
          </a:p>
        </p:txBody>
      </p:sp>
      <p:sp>
        <p:nvSpPr>
          <p:cNvPr id="102" name="CustomShape 10"/>
          <p:cNvSpPr/>
          <p:nvPr/>
        </p:nvSpPr>
        <p:spPr>
          <a:xfrm>
            <a:off x="6642000" y="4266000"/>
            <a:ext cx="2195640" cy="21956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TextShape 11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b="1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104" name="TextShape 12"/>
          <p:cNvSpPr txBox="1"/>
          <p:nvPr/>
        </p:nvSpPr>
        <p:spPr>
          <a:xfrm>
            <a:off x="4280040" y="7195680"/>
            <a:ext cx="2171520" cy="18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105" name="CustomShape 13"/>
          <p:cNvSpPr/>
          <p:nvPr/>
        </p:nvSpPr>
        <p:spPr>
          <a:xfrm>
            <a:off x="6642000" y="4969800"/>
            <a:ext cx="2195640" cy="100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strike="noStrike">
                <a:solidFill>
                  <a:srgbClr val="FFFFFF"/>
                </a:solidFill>
                <a:latin typeface="Calibri"/>
              </a:rPr>
              <a:t>Jeśli masz pytania dotyczące kampanii, prosimy o kontakt mailowy na adres </a:t>
            </a:r>
            <a:r>
              <a:rPr lang="pl-PL" sz="1200" b="1" strike="noStrike">
                <a:solidFill>
                  <a:srgbClr val="FFFFFF"/>
                </a:solidFill>
                <a:latin typeface="Calibri"/>
              </a:rPr>
              <a:t>whd17@who.int</a:t>
            </a:r>
            <a:r>
              <a:rPr lang="pl-PL" sz="1200" strike="noStrike">
                <a:solidFill>
                  <a:srgbClr val="FFFFFF"/>
                </a:solidFill>
                <a:latin typeface="Calibri"/>
              </a:rPr>
              <a:t>. Odpowiemy możliwie najszybciej. </a:t>
            </a:r>
            <a:endParaRPr/>
          </a:p>
        </p:txBody>
      </p:sp>
      <p:sp>
        <p:nvSpPr>
          <p:cNvPr id="106" name="CustomShape 14"/>
          <p:cNvSpPr/>
          <p:nvPr/>
        </p:nvSpPr>
        <p:spPr>
          <a:xfrm>
            <a:off x="6946920" y="4467240"/>
            <a:ext cx="159984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600" b="1" strike="noStrike">
                <a:solidFill>
                  <a:srgbClr val="FFFFFF"/>
                </a:solidFill>
                <a:latin typeface="Tw Cen MT Condensed Extra Bold"/>
              </a:rPr>
              <a:t>Pytania?</a:t>
            </a:r>
            <a:endParaRPr/>
          </a:p>
        </p:txBody>
      </p:sp>
      <p:sp>
        <p:nvSpPr>
          <p:cNvPr id="107" name="CustomShape 15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948200" y="195840"/>
            <a:ext cx="756360" cy="18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8701560" y="7119000"/>
            <a:ext cx="1086120" cy="3387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774720" y="1565640"/>
            <a:ext cx="4826520" cy="4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3200" strike="noStrike">
                <a:solidFill>
                  <a:srgbClr val="55B2B5"/>
                </a:solidFill>
                <a:latin typeface="Tw Cen MT Condensed Extra Bold"/>
              </a:rPr>
              <a:t>Ten przewodnik jest dla ciebie</a:t>
            </a:r>
            <a:endParaRPr/>
          </a:p>
        </p:txBody>
      </p:sp>
      <p:sp>
        <p:nvSpPr>
          <p:cNvPr id="111" name="CustomShape 4"/>
          <p:cNvSpPr/>
          <p:nvPr/>
        </p:nvSpPr>
        <p:spPr>
          <a:xfrm>
            <a:off x="5912280" y="1657800"/>
            <a:ext cx="4380480" cy="46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78000"/>
              </a:lnSpc>
            </a:pPr>
            <a:r>
              <a:rPr lang="pl-PL" sz="3200" strike="noStrike">
                <a:solidFill>
                  <a:srgbClr val="55B2B5"/>
                </a:solidFill>
                <a:latin typeface="Tw Cen MT Condensed Extra Bold"/>
              </a:rPr>
              <a:t>Co staramy się osiągnąć?</a:t>
            </a:r>
            <a:endParaRPr/>
          </a:p>
          <a:p>
            <a:pPr>
              <a:lnSpc>
                <a:spcPct val="106000"/>
              </a:lnSpc>
            </a:pP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Ogólnym celem jednorocznej kampanii, która rozpoczyna się 10 października 2016 czyli w Światowym Dniu Zdrowia Psychicznego jest doprowadzenie do tego, aby we wszystkich krajach więcej osób cierpiących na depresję szukało pomocy i ją otrzymało.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Mówiąc konkretnie staramy się uzyskać następujące efekty: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Ludzie będą więcej wiedzieli o depresji, jej przyczynach i możliwych konsekwencjach, włącznie z samobójstwem oraz o tym, jaka jest lub może być dostępna pomoc w celu zapobiegania depresji lub leczenia chorujących na nią osób; 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Osoby cierpiące na depresję będą szukały pomocy;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Rodziny, przyjaciele i znajomi osób zmagających się z depresją będą w stanie zapewnić im wsparcie </a:t>
            </a:r>
            <a:endParaRPr/>
          </a:p>
        </p:txBody>
      </p:sp>
      <p:sp>
        <p:nvSpPr>
          <p:cNvPr id="112" name="CustomShape 5"/>
          <p:cNvSpPr/>
          <p:nvPr/>
        </p:nvSpPr>
        <p:spPr>
          <a:xfrm>
            <a:off x="3807720" y="3243960"/>
            <a:ext cx="3051360" cy="3055680"/>
          </a:xfrm>
          <a:custGeom>
            <a:avLst/>
            <a:gdLst/>
            <a:ahLst/>
            <a:cxnLst/>
            <a:rect l="0" t="0" r="r" b="b"/>
            <a:pathLst>
              <a:path w="3062605" h="3062618">
                <a:moveTo>
                  <a:pt x="1531302" y="0"/>
                </a:moveTo>
                <a:lnTo>
                  <a:pt x="1405711" y="5076"/>
                </a:lnTo>
                <a:lnTo>
                  <a:pt x="1282916" y="20042"/>
                </a:lnTo>
                <a:lnTo>
                  <a:pt x="1163311" y="44503"/>
                </a:lnTo>
                <a:lnTo>
                  <a:pt x="1047291" y="78066"/>
                </a:lnTo>
                <a:lnTo>
                  <a:pt x="935249" y="120337"/>
                </a:lnTo>
                <a:lnTo>
                  <a:pt x="827579" y="170920"/>
                </a:lnTo>
                <a:lnTo>
                  <a:pt x="724676" y="229424"/>
                </a:lnTo>
                <a:lnTo>
                  <a:pt x="626933" y="295452"/>
                </a:lnTo>
                <a:lnTo>
                  <a:pt x="534745" y="368611"/>
                </a:lnTo>
                <a:lnTo>
                  <a:pt x="448506" y="448508"/>
                </a:lnTo>
                <a:lnTo>
                  <a:pt x="368610" y="534747"/>
                </a:lnTo>
                <a:lnTo>
                  <a:pt x="295451" y="626936"/>
                </a:lnTo>
                <a:lnTo>
                  <a:pt x="229423" y="724679"/>
                </a:lnTo>
                <a:lnTo>
                  <a:pt x="170920" y="827583"/>
                </a:lnTo>
                <a:lnTo>
                  <a:pt x="120336" y="935254"/>
                </a:lnTo>
                <a:lnTo>
                  <a:pt x="78066" y="1047297"/>
                </a:lnTo>
                <a:lnTo>
                  <a:pt x="44503" y="1163319"/>
                </a:lnTo>
                <a:lnTo>
                  <a:pt x="20042" y="1282925"/>
                </a:lnTo>
                <a:lnTo>
                  <a:pt x="5076" y="1405722"/>
                </a:lnTo>
                <a:lnTo>
                  <a:pt x="0" y="1531315"/>
                </a:lnTo>
                <a:lnTo>
                  <a:pt x="5076" y="1656906"/>
                </a:lnTo>
                <a:lnTo>
                  <a:pt x="20042" y="1779701"/>
                </a:lnTo>
                <a:lnTo>
                  <a:pt x="44503" y="1899306"/>
                </a:lnTo>
                <a:lnTo>
                  <a:pt x="78066" y="2015326"/>
                </a:lnTo>
                <a:lnTo>
                  <a:pt x="120336" y="2127368"/>
                </a:lnTo>
                <a:lnTo>
                  <a:pt x="170920" y="2235038"/>
                </a:lnTo>
                <a:lnTo>
                  <a:pt x="229423" y="2337941"/>
                </a:lnTo>
                <a:lnTo>
                  <a:pt x="295451" y="2435684"/>
                </a:lnTo>
                <a:lnTo>
                  <a:pt x="368610" y="2527871"/>
                </a:lnTo>
                <a:lnTo>
                  <a:pt x="448506" y="2614110"/>
                </a:lnTo>
                <a:lnTo>
                  <a:pt x="534745" y="2694006"/>
                </a:lnTo>
                <a:lnTo>
                  <a:pt x="626933" y="2767166"/>
                </a:lnTo>
                <a:lnTo>
                  <a:pt x="724676" y="2833194"/>
                </a:lnTo>
                <a:lnTo>
                  <a:pt x="827579" y="2891697"/>
                </a:lnTo>
                <a:lnTo>
                  <a:pt x="935249" y="2942280"/>
                </a:lnTo>
                <a:lnTo>
                  <a:pt x="1047291" y="2984551"/>
                </a:lnTo>
                <a:lnTo>
                  <a:pt x="1163311" y="3018114"/>
                </a:lnTo>
                <a:lnTo>
                  <a:pt x="1282916" y="3042575"/>
                </a:lnTo>
                <a:lnTo>
                  <a:pt x="1405711" y="3057541"/>
                </a:lnTo>
                <a:lnTo>
                  <a:pt x="1531302" y="3062617"/>
                </a:lnTo>
                <a:lnTo>
                  <a:pt x="1656893" y="3057541"/>
                </a:lnTo>
                <a:lnTo>
                  <a:pt x="1779688" y="3042575"/>
                </a:lnTo>
                <a:lnTo>
                  <a:pt x="1899293" y="3018114"/>
                </a:lnTo>
                <a:lnTo>
                  <a:pt x="2015313" y="2984551"/>
                </a:lnTo>
                <a:lnTo>
                  <a:pt x="2127355" y="2942280"/>
                </a:lnTo>
                <a:lnTo>
                  <a:pt x="2235025" y="2891697"/>
                </a:lnTo>
                <a:lnTo>
                  <a:pt x="2337928" y="2833194"/>
                </a:lnTo>
                <a:lnTo>
                  <a:pt x="2435671" y="2767166"/>
                </a:lnTo>
                <a:lnTo>
                  <a:pt x="2527859" y="2694006"/>
                </a:lnTo>
                <a:lnTo>
                  <a:pt x="2614098" y="2614110"/>
                </a:lnTo>
                <a:lnTo>
                  <a:pt x="2693994" y="2527871"/>
                </a:lnTo>
                <a:lnTo>
                  <a:pt x="2767153" y="2435684"/>
                </a:lnTo>
                <a:lnTo>
                  <a:pt x="2833181" y="2337941"/>
                </a:lnTo>
                <a:lnTo>
                  <a:pt x="2891684" y="2235038"/>
                </a:lnTo>
                <a:lnTo>
                  <a:pt x="2942268" y="2127368"/>
                </a:lnTo>
                <a:lnTo>
                  <a:pt x="2984538" y="2015326"/>
                </a:lnTo>
                <a:lnTo>
                  <a:pt x="3018101" y="1899306"/>
                </a:lnTo>
                <a:lnTo>
                  <a:pt x="3042562" y="1779701"/>
                </a:lnTo>
                <a:lnTo>
                  <a:pt x="3057528" y="1656906"/>
                </a:lnTo>
                <a:lnTo>
                  <a:pt x="3062604" y="1531315"/>
                </a:lnTo>
                <a:lnTo>
                  <a:pt x="3057528" y="1405722"/>
                </a:lnTo>
                <a:lnTo>
                  <a:pt x="3042562" y="1282925"/>
                </a:lnTo>
                <a:lnTo>
                  <a:pt x="3018101" y="1163319"/>
                </a:lnTo>
                <a:lnTo>
                  <a:pt x="2984538" y="1047297"/>
                </a:lnTo>
                <a:lnTo>
                  <a:pt x="2942268" y="935254"/>
                </a:lnTo>
                <a:lnTo>
                  <a:pt x="2891684" y="827583"/>
                </a:lnTo>
                <a:lnTo>
                  <a:pt x="2833181" y="724679"/>
                </a:lnTo>
                <a:lnTo>
                  <a:pt x="2767153" y="626936"/>
                </a:lnTo>
                <a:lnTo>
                  <a:pt x="2693994" y="534747"/>
                </a:lnTo>
                <a:lnTo>
                  <a:pt x="2614098" y="448508"/>
                </a:lnTo>
                <a:lnTo>
                  <a:pt x="2527859" y="368611"/>
                </a:lnTo>
                <a:lnTo>
                  <a:pt x="2435671" y="295452"/>
                </a:lnTo>
                <a:lnTo>
                  <a:pt x="2337928" y="229424"/>
                </a:lnTo>
                <a:lnTo>
                  <a:pt x="2235025" y="170920"/>
                </a:lnTo>
                <a:lnTo>
                  <a:pt x="2127355" y="120337"/>
                </a:lnTo>
                <a:lnTo>
                  <a:pt x="2015313" y="78066"/>
                </a:lnTo>
                <a:lnTo>
                  <a:pt x="1899293" y="44503"/>
                </a:lnTo>
                <a:lnTo>
                  <a:pt x="1779688" y="20042"/>
                </a:lnTo>
                <a:lnTo>
                  <a:pt x="1656893" y="5076"/>
                </a:lnTo>
                <a:lnTo>
                  <a:pt x="1531302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6"/>
          <p:cNvSpPr/>
          <p:nvPr/>
        </p:nvSpPr>
        <p:spPr>
          <a:xfrm>
            <a:off x="3976200" y="3048120"/>
            <a:ext cx="2681640" cy="3117240"/>
          </a:xfrm>
          <a:custGeom>
            <a:avLst/>
            <a:gdLst/>
            <a:ahLst/>
            <a:cxnLst/>
            <a:rect l="0" t="0" r="r" b="b"/>
            <a:pathLst>
              <a:path w="2691386" h="3124201">
                <a:moveTo>
                  <a:pt x="1030708" y="3111500"/>
                </a:moveTo>
                <a:lnTo>
                  <a:pt x="902526" y="3111500"/>
                </a:lnTo>
                <a:lnTo>
                  <a:pt x="924046" y="3124200"/>
                </a:lnTo>
                <a:lnTo>
                  <a:pt x="1024378" y="3124200"/>
                </a:lnTo>
                <a:lnTo>
                  <a:pt x="1030708" y="3111500"/>
                </a:lnTo>
                <a:lnTo>
                  <a:pt x="1050987" y="3098800"/>
                </a:lnTo>
                <a:lnTo>
                  <a:pt x="855038" y="3098800"/>
                </a:lnTo>
                <a:lnTo>
                  <a:pt x="879426" y="3111500"/>
                </a:lnTo>
                <a:lnTo>
                  <a:pt x="1043740" y="3111500"/>
                </a:lnTo>
                <a:lnTo>
                  <a:pt x="1050987" y="3098800"/>
                </a:lnTo>
                <a:lnTo>
                  <a:pt x="2375117" y="3073400"/>
                </a:lnTo>
                <a:lnTo>
                  <a:pt x="2089638" y="3073400"/>
                </a:lnTo>
                <a:lnTo>
                  <a:pt x="2115076" y="3086100"/>
                </a:lnTo>
                <a:lnTo>
                  <a:pt x="2226233" y="3111500"/>
                </a:lnTo>
                <a:lnTo>
                  <a:pt x="2303349" y="3111500"/>
                </a:lnTo>
                <a:lnTo>
                  <a:pt x="2309515" y="3098800"/>
                </a:lnTo>
                <a:lnTo>
                  <a:pt x="2324626" y="3098800"/>
                </a:lnTo>
                <a:lnTo>
                  <a:pt x="2329881" y="3086100"/>
                </a:lnTo>
                <a:lnTo>
                  <a:pt x="2359018" y="3086100"/>
                </a:lnTo>
                <a:lnTo>
                  <a:pt x="2375117" y="3073400"/>
                </a:lnTo>
                <a:lnTo>
                  <a:pt x="1077454" y="3086100"/>
                </a:lnTo>
                <a:lnTo>
                  <a:pt x="777041" y="3086100"/>
                </a:lnTo>
                <a:lnTo>
                  <a:pt x="803555" y="3098800"/>
                </a:lnTo>
                <a:lnTo>
                  <a:pt x="1068298" y="3098800"/>
                </a:lnTo>
                <a:lnTo>
                  <a:pt x="1077454" y="3086100"/>
                </a:lnTo>
                <a:lnTo>
                  <a:pt x="1136145" y="3073400"/>
                </a:lnTo>
                <a:lnTo>
                  <a:pt x="697886" y="3073400"/>
                </a:lnTo>
                <a:lnTo>
                  <a:pt x="723916" y="3086100"/>
                </a:lnTo>
                <a:lnTo>
                  <a:pt x="1118609" y="3086100"/>
                </a:lnTo>
                <a:lnTo>
                  <a:pt x="1136145" y="3073400"/>
                </a:lnTo>
                <a:lnTo>
                  <a:pt x="2445221" y="2755900"/>
                </a:lnTo>
                <a:lnTo>
                  <a:pt x="154732" y="2755900"/>
                </a:lnTo>
                <a:lnTo>
                  <a:pt x="146529" y="2768600"/>
                </a:lnTo>
                <a:lnTo>
                  <a:pt x="137532" y="2781300"/>
                </a:lnTo>
                <a:lnTo>
                  <a:pt x="127231" y="2794000"/>
                </a:lnTo>
                <a:lnTo>
                  <a:pt x="115116" y="2806700"/>
                </a:lnTo>
                <a:lnTo>
                  <a:pt x="98243" y="2832100"/>
                </a:lnTo>
                <a:lnTo>
                  <a:pt x="91820" y="2832100"/>
                </a:lnTo>
                <a:lnTo>
                  <a:pt x="85909" y="2844800"/>
                </a:lnTo>
                <a:lnTo>
                  <a:pt x="79886" y="2857500"/>
                </a:lnTo>
                <a:lnTo>
                  <a:pt x="73129" y="2857500"/>
                </a:lnTo>
                <a:lnTo>
                  <a:pt x="65015" y="2870200"/>
                </a:lnTo>
                <a:lnTo>
                  <a:pt x="57518" y="2882900"/>
                </a:lnTo>
                <a:lnTo>
                  <a:pt x="51342" y="2895600"/>
                </a:lnTo>
                <a:lnTo>
                  <a:pt x="45737" y="2908300"/>
                </a:lnTo>
                <a:lnTo>
                  <a:pt x="39952" y="2921000"/>
                </a:lnTo>
                <a:lnTo>
                  <a:pt x="33236" y="2921000"/>
                </a:lnTo>
                <a:lnTo>
                  <a:pt x="24839" y="2933700"/>
                </a:lnTo>
                <a:lnTo>
                  <a:pt x="14011" y="2946400"/>
                </a:lnTo>
                <a:lnTo>
                  <a:pt x="0" y="2959100"/>
                </a:lnTo>
                <a:lnTo>
                  <a:pt x="78651" y="2997200"/>
                </a:lnTo>
                <a:lnTo>
                  <a:pt x="78651" y="3009900"/>
                </a:lnTo>
                <a:lnTo>
                  <a:pt x="55702" y="3060700"/>
                </a:lnTo>
                <a:lnTo>
                  <a:pt x="98526" y="3073400"/>
                </a:lnTo>
                <a:lnTo>
                  <a:pt x="411458" y="3073400"/>
                </a:lnTo>
                <a:lnTo>
                  <a:pt x="524319" y="3060700"/>
                </a:lnTo>
                <a:lnTo>
                  <a:pt x="1219413" y="3060700"/>
                </a:lnTo>
                <a:lnTo>
                  <a:pt x="1242393" y="3048000"/>
                </a:lnTo>
                <a:lnTo>
                  <a:pt x="1265790" y="3048000"/>
                </a:lnTo>
                <a:lnTo>
                  <a:pt x="1289382" y="3035300"/>
                </a:lnTo>
                <a:lnTo>
                  <a:pt x="1336252" y="3035300"/>
                </a:lnTo>
                <a:lnTo>
                  <a:pt x="1359084" y="3022600"/>
                </a:lnTo>
                <a:lnTo>
                  <a:pt x="1402423" y="3022600"/>
                </a:lnTo>
                <a:lnTo>
                  <a:pt x="1422483" y="3009900"/>
                </a:lnTo>
                <a:lnTo>
                  <a:pt x="1528235" y="3009900"/>
                </a:lnTo>
                <a:lnTo>
                  <a:pt x="1546846" y="2997200"/>
                </a:lnTo>
                <a:lnTo>
                  <a:pt x="2392414" y="2997200"/>
                </a:lnTo>
                <a:lnTo>
                  <a:pt x="2394042" y="2984500"/>
                </a:lnTo>
                <a:lnTo>
                  <a:pt x="2402052" y="2971800"/>
                </a:lnTo>
                <a:lnTo>
                  <a:pt x="2691385" y="2971800"/>
                </a:lnTo>
                <a:lnTo>
                  <a:pt x="2679882" y="2959100"/>
                </a:lnTo>
                <a:lnTo>
                  <a:pt x="2661785" y="2959100"/>
                </a:lnTo>
                <a:lnTo>
                  <a:pt x="2650680" y="2946400"/>
                </a:lnTo>
                <a:lnTo>
                  <a:pt x="2639149" y="2933700"/>
                </a:lnTo>
                <a:lnTo>
                  <a:pt x="2627899" y="2921000"/>
                </a:lnTo>
                <a:lnTo>
                  <a:pt x="2617639" y="2908300"/>
                </a:lnTo>
                <a:lnTo>
                  <a:pt x="2609076" y="2908300"/>
                </a:lnTo>
                <a:lnTo>
                  <a:pt x="2603918" y="2895600"/>
                </a:lnTo>
                <a:lnTo>
                  <a:pt x="2599101" y="2882900"/>
                </a:lnTo>
                <a:lnTo>
                  <a:pt x="2589204" y="2857500"/>
                </a:lnTo>
                <a:lnTo>
                  <a:pt x="2583479" y="2844800"/>
                </a:lnTo>
                <a:lnTo>
                  <a:pt x="2576806" y="2832100"/>
                </a:lnTo>
                <a:lnTo>
                  <a:pt x="2568862" y="2819400"/>
                </a:lnTo>
                <a:lnTo>
                  <a:pt x="2559326" y="2819400"/>
                </a:lnTo>
                <a:lnTo>
                  <a:pt x="2551365" y="2806700"/>
                </a:lnTo>
                <a:lnTo>
                  <a:pt x="2542360" y="2806700"/>
                </a:lnTo>
                <a:lnTo>
                  <a:pt x="2532414" y="2794000"/>
                </a:lnTo>
                <a:lnTo>
                  <a:pt x="2510117" y="2794000"/>
                </a:lnTo>
                <a:lnTo>
                  <a:pt x="2497975" y="2781300"/>
                </a:lnTo>
                <a:lnTo>
                  <a:pt x="2472226" y="2781300"/>
                </a:lnTo>
                <a:lnTo>
                  <a:pt x="2458828" y="2768600"/>
                </a:lnTo>
                <a:lnTo>
                  <a:pt x="2445221" y="2755900"/>
                </a:lnTo>
                <a:lnTo>
                  <a:pt x="1175602" y="3060700"/>
                </a:lnTo>
                <a:lnTo>
                  <a:pt x="552685" y="3060700"/>
                </a:lnTo>
                <a:lnTo>
                  <a:pt x="567432" y="3073400"/>
                </a:lnTo>
                <a:lnTo>
                  <a:pt x="1155218" y="3073400"/>
                </a:lnTo>
                <a:lnTo>
                  <a:pt x="1175602" y="3060700"/>
                </a:lnTo>
                <a:lnTo>
                  <a:pt x="2414966" y="3060700"/>
                </a:lnTo>
                <a:lnTo>
                  <a:pt x="2037473" y="3060700"/>
                </a:lnTo>
                <a:lnTo>
                  <a:pt x="2063690" y="3073400"/>
                </a:lnTo>
                <a:lnTo>
                  <a:pt x="2404069" y="3073400"/>
                </a:lnTo>
                <a:lnTo>
                  <a:pt x="2414966" y="3060700"/>
                </a:lnTo>
                <a:lnTo>
                  <a:pt x="2421989" y="3035300"/>
                </a:lnTo>
                <a:lnTo>
                  <a:pt x="1934715" y="3035300"/>
                </a:lnTo>
                <a:lnTo>
                  <a:pt x="1959608" y="3048000"/>
                </a:lnTo>
                <a:lnTo>
                  <a:pt x="1985192" y="3048000"/>
                </a:lnTo>
                <a:lnTo>
                  <a:pt x="2011227" y="3060700"/>
                </a:lnTo>
                <a:lnTo>
                  <a:pt x="2422176" y="3060700"/>
                </a:lnTo>
                <a:lnTo>
                  <a:pt x="2424719" y="3048000"/>
                </a:lnTo>
                <a:lnTo>
                  <a:pt x="2421989" y="3035300"/>
                </a:lnTo>
                <a:lnTo>
                  <a:pt x="2392414" y="2997200"/>
                </a:lnTo>
                <a:lnTo>
                  <a:pt x="1694204" y="2997200"/>
                </a:lnTo>
                <a:lnTo>
                  <a:pt x="1710737" y="3009900"/>
                </a:lnTo>
                <a:lnTo>
                  <a:pt x="1829017" y="3009900"/>
                </a:lnTo>
                <a:lnTo>
                  <a:pt x="1846854" y="3022600"/>
                </a:lnTo>
                <a:lnTo>
                  <a:pt x="1887963" y="3022600"/>
                </a:lnTo>
                <a:lnTo>
                  <a:pt x="1910753" y="3035300"/>
                </a:lnTo>
                <a:lnTo>
                  <a:pt x="2416410" y="3035300"/>
                </a:lnTo>
                <a:lnTo>
                  <a:pt x="2408098" y="3022600"/>
                </a:lnTo>
                <a:lnTo>
                  <a:pt x="2397169" y="3009900"/>
                </a:lnTo>
                <a:lnTo>
                  <a:pt x="2392414" y="2997200"/>
                </a:lnTo>
                <a:lnTo>
                  <a:pt x="2691385" y="2971800"/>
                </a:lnTo>
                <a:lnTo>
                  <a:pt x="2402052" y="2971800"/>
                </a:lnTo>
                <a:lnTo>
                  <a:pt x="2690563" y="2984500"/>
                </a:lnTo>
                <a:lnTo>
                  <a:pt x="2691385" y="2971800"/>
                </a:lnTo>
                <a:lnTo>
                  <a:pt x="2418432" y="2743200"/>
                </a:lnTo>
                <a:lnTo>
                  <a:pt x="170795" y="2743200"/>
                </a:lnTo>
                <a:lnTo>
                  <a:pt x="162651" y="2755900"/>
                </a:lnTo>
                <a:lnTo>
                  <a:pt x="2431507" y="2755900"/>
                </a:lnTo>
                <a:lnTo>
                  <a:pt x="2418432" y="2743200"/>
                </a:lnTo>
                <a:lnTo>
                  <a:pt x="2393842" y="2717800"/>
                </a:lnTo>
                <a:lnTo>
                  <a:pt x="270730" y="2717800"/>
                </a:lnTo>
                <a:lnTo>
                  <a:pt x="255223" y="2730500"/>
                </a:lnTo>
                <a:lnTo>
                  <a:pt x="189797" y="2730500"/>
                </a:lnTo>
                <a:lnTo>
                  <a:pt x="179673" y="2743200"/>
                </a:lnTo>
                <a:lnTo>
                  <a:pt x="2408256" y="2743200"/>
                </a:lnTo>
                <a:lnTo>
                  <a:pt x="2400288" y="2730500"/>
                </a:lnTo>
                <a:lnTo>
                  <a:pt x="2393842" y="2717800"/>
                </a:lnTo>
                <a:lnTo>
                  <a:pt x="1701199" y="711200"/>
                </a:lnTo>
                <a:lnTo>
                  <a:pt x="801426" y="711200"/>
                </a:lnTo>
                <a:lnTo>
                  <a:pt x="799230" y="723900"/>
                </a:lnTo>
                <a:lnTo>
                  <a:pt x="797357" y="749300"/>
                </a:lnTo>
                <a:lnTo>
                  <a:pt x="795625" y="762000"/>
                </a:lnTo>
                <a:lnTo>
                  <a:pt x="791858" y="800100"/>
                </a:lnTo>
                <a:lnTo>
                  <a:pt x="781832" y="838200"/>
                </a:lnTo>
                <a:lnTo>
                  <a:pt x="765289" y="876300"/>
                </a:lnTo>
                <a:lnTo>
                  <a:pt x="745066" y="914400"/>
                </a:lnTo>
                <a:lnTo>
                  <a:pt x="730941" y="939800"/>
                </a:lnTo>
                <a:lnTo>
                  <a:pt x="724001" y="952500"/>
                </a:lnTo>
                <a:lnTo>
                  <a:pt x="717283" y="965200"/>
                </a:lnTo>
                <a:lnTo>
                  <a:pt x="710891" y="965200"/>
                </a:lnTo>
                <a:lnTo>
                  <a:pt x="694728" y="990600"/>
                </a:lnTo>
                <a:lnTo>
                  <a:pt x="690751" y="1003300"/>
                </a:lnTo>
                <a:lnTo>
                  <a:pt x="678627" y="1041400"/>
                </a:lnTo>
                <a:lnTo>
                  <a:pt x="674651" y="1066800"/>
                </a:lnTo>
                <a:lnTo>
                  <a:pt x="667034" y="1117600"/>
                </a:lnTo>
                <a:lnTo>
                  <a:pt x="660126" y="1168400"/>
                </a:lnTo>
                <a:lnTo>
                  <a:pt x="657036" y="1206500"/>
                </a:lnTo>
                <a:lnTo>
                  <a:pt x="654240" y="1231900"/>
                </a:lnTo>
                <a:lnTo>
                  <a:pt x="651779" y="1270000"/>
                </a:lnTo>
                <a:lnTo>
                  <a:pt x="649692" y="1295400"/>
                </a:lnTo>
                <a:lnTo>
                  <a:pt x="648017" y="1320800"/>
                </a:lnTo>
                <a:lnTo>
                  <a:pt x="646795" y="1358900"/>
                </a:lnTo>
                <a:lnTo>
                  <a:pt x="646064" y="1384300"/>
                </a:lnTo>
                <a:lnTo>
                  <a:pt x="645864" y="1409700"/>
                </a:lnTo>
                <a:lnTo>
                  <a:pt x="646234" y="1435100"/>
                </a:lnTo>
                <a:lnTo>
                  <a:pt x="647214" y="1447800"/>
                </a:lnTo>
                <a:lnTo>
                  <a:pt x="648843" y="1473200"/>
                </a:lnTo>
                <a:lnTo>
                  <a:pt x="650523" y="1498600"/>
                </a:lnTo>
                <a:lnTo>
                  <a:pt x="651670" y="1511300"/>
                </a:lnTo>
                <a:lnTo>
                  <a:pt x="652341" y="1549400"/>
                </a:lnTo>
                <a:lnTo>
                  <a:pt x="652591" y="1574800"/>
                </a:lnTo>
                <a:lnTo>
                  <a:pt x="652477" y="1612900"/>
                </a:lnTo>
                <a:lnTo>
                  <a:pt x="652057" y="1651000"/>
                </a:lnTo>
                <a:lnTo>
                  <a:pt x="651386" y="1689100"/>
                </a:lnTo>
                <a:lnTo>
                  <a:pt x="650520" y="1727200"/>
                </a:lnTo>
                <a:lnTo>
                  <a:pt x="649517" y="1765300"/>
                </a:lnTo>
                <a:lnTo>
                  <a:pt x="646247" y="1879600"/>
                </a:lnTo>
                <a:lnTo>
                  <a:pt x="645259" y="1917700"/>
                </a:lnTo>
                <a:lnTo>
                  <a:pt x="644416" y="1955800"/>
                </a:lnTo>
                <a:lnTo>
                  <a:pt x="643774" y="1981200"/>
                </a:lnTo>
                <a:lnTo>
                  <a:pt x="643390" y="2006600"/>
                </a:lnTo>
                <a:lnTo>
                  <a:pt x="643321" y="2032000"/>
                </a:lnTo>
                <a:lnTo>
                  <a:pt x="643623" y="2044700"/>
                </a:lnTo>
                <a:lnTo>
                  <a:pt x="644352" y="2057400"/>
                </a:lnTo>
                <a:lnTo>
                  <a:pt x="645566" y="2070100"/>
                </a:lnTo>
                <a:lnTo>
                  <a:pt x="644757" y="2070100"/>
                </a:lnTo>
                <a:lnTo>
                  <a:pt x="618589" y="2108200"/>
                </a:lnTo>
                <a:lnTo>
                  <a:pt x="585930" y="2133600"/>
                </a:lnTo>
                <a:lnTo>
                  <a:pt x="566408" y="2159000"/>
                </a:lnTo>
                <a:lnTo>
                  <a:pt x="545367" y="2171700"/>
                </a:lnTo>
                <a:lnTo>
                  <a:pt x="523265" y="2197100"/>
                </a:lnTo>
                <a:lnTo>
                  <a:pt x="500557" y="2222500"/>
                </a:lnTo>
                <a:lnTo>
                  <a:pt x="477703" y="2235200"/>
                </a:lnTo>
                <a:lnTo>
                  <a:pt x="455158" y="2260600"/>
                </a:lnTo>
                <a:lnTo>
                  <a:pt x="433380" y="2286000"/>
                </a:lnTo>
                <a:lnTo>
                  <a:pt x="412825" y="2298700"/>
                </a:lnTo>
                <a:lnTo>
                  <a:pt x="393952" y="2324100"/>
                </a:lnTo>
                <a:lnTo>
                  <a:pt x="377218" y="2336800"/>
                </a:lnTo>
                <a:lnTo>
                  <a:pt x="363078" y="2362200"/>
                </a:lnTo>
                <a:lnTo>
                  <a:pt x="351991" y="2374900"/>
                </a:lnTo>
                <a:lnTo>
                  <a:pt x="344414" y="2387600"/>
                </a:lnTo>
                <a:lnTo>
                  <a:pt x="340804" y="2400300"/>
                </a:lnTo>
                <a:lnTo>
                  <a:pt x="339806" y="2400300"/>
                </a:lnTo>
                <a:lnTo>
                  <a:pt x="339697" y="2413000"/>
                </a:lnTo>
                <a:lnTo>
                  <a:pt x="340384" y="2425700"/>
                </a:lnTo>
                <a:lnTo>
                  <a:pt x="341773" y="2438400"/>
                </a:lnTo>
                <a:lnTo>
                  <a:pt x="343771" y="2451100"/>
                </a:lnTo>
                <a:lnTo>
                  <a:pt x="346285" y="2476500"/>
                </a:lnTo>
                <a:lnTo>
                  <a:pt x="349220" y="2489200"/>
                </a:lnTo>
                <a:lnTo>
                  <a:pt x="352483" y="2501900"/>
                </a:lnTo>
                <a:lnTo>
                  <a:pt x="355980" y="2514600"/>
                </a:lnTo>
                <a:lnTo>
                  <a:pt x="359619" y="2540000"/>
                </a:lnTo>
                <a:lnTo>
                  <a:pt x="366943" y="2565400"/>
                </a:lnTo>
                <a:lnTo>
                  <a:pt x="370443" y="2578100"/>
                </a:lnTo>
                <a:lnTo>
                  <a:pt x="373708" y="2603500"/>
                </a:lnTo>
                <a:lnTo>
                  <a:pt x="376647" y="2616200"/>
                </a:lnTo>
                <a:lnTo>
                  <a:pt x="379164" y="2628900"/>
                </a:lnTo>
                <a:lnTo>
                  <a:pt x="381168" y="2641600"/>
                </a:lnTo>
                <a:lnTo>
                  <a:pt x="382563" y="2654300"/>
                </a:lnTo>
                <a:lnTo>
                  <a:pt x="383257" y="2654300"/>
                </a:lnTo>
                <a:lnTo>
                  <a:pt x="383156" y="2667000"/>
                </a:lnTo>
                <a:lnTo>
                  <a:pt x="380272" y="2679700"/>
                </a:lnTo>
                <a:lnTo>
                  <a:pt x="374665" y="2679700"/>
                </a:lnTo>
                <a:lnTo>
                  <a:pt x="366660" y="2692400"/>
                </a:lnTo>
                <a:lnTo>
                  <a:pt x="356580" y="2692400"/>
                </a:lnTo>
                <a:lnTo>
                  <a:pt x="344751" y="2705100"/>
                </a:lnTo>
                <a:lnTo>
                  <a:pt x="331498" y="2705100"/>
                </a:lnTo>
                <a:lnTo>
                  <a:pt x="317144" y="2717800"/>
                </a:lnTo>
                <a:lnTo>
                  <a:pt x="2388228" y="2717800"/>
                </a:lnTo>
                <a:lnTo>
                  <a:pt x="2382759" y="2705100"/>
                </a:lnTo>
                <a:lnTo>
                  <a:pt x="2376745" y="2692400"/>
                </a:lnTo>
                <a:lnTo>
                  <a:pt x="2369499" y="2679700"/>
                </a:lnTo>
                <a:lnTo>
                  <a:pt x="2372084" y="2667000"/>
                </a:lnTo>
                <a:lnTo>
                  <a:pt x="2384193" y="2667000"/>
                </a:lnTo>
                <a:lnTo>
                  <a:pt x="2392699" y="2654300"/>
                </a:lnTo>
                <a:lnTo>
                  <a:pt x="2402161" y="2641600"/>
                </a:lnTo>
                <a:lnTo>
                  <a:pt x="2412070" y="2641600"/>
                </a:lnTo>
                <a:lnTo>
                  <a:pt x="2421917" y="2628900"/>
                </a:lnTo>
                <a:lnTo>
                  <a:pt x="2445998" y="2590800"/>
                </a:lnTo>
                <a:lnTo>
                  <a:pt x="2452412" y="2552700"/>
                </a:lnTo>
                <a:lnTo>
                  <a:pt x="2451201" y="2540000"/>
                </a:lnTo>
                <a:lnTo>
                  <a:pt x="2447919" y="2540000"/>
                </a:lnTo>
                <a:lnTo>
                  <a:pt x="2442144" y="2527300"/>
                </a:lnTo>
                <a:lnTo>
                  <a:pt x="2434088" y="2514600"/>
                </a:lnTo>
                <a:lnTo>
                  <a:pt x="2423963" y="2514600"/>
                </a:lnTo>
                <a:lnTo>
                  <a:pt x="2411980" y="2501900"/>
                </a:lnTo>
                <a:lnTo>
                  <a:pt x="2398350" y="2489200"/>
                </a:lnTo>
                <a:lnTo>
                  <a:pt x="2383285" y="2489200"/>
                </a:lnTo>
                <a:lnTo>
                  <a:pt x="2366996" y="2476500"/>
                </a:lnTo>
                <a:lnTo>
                  <a:pt x="2349694" y="2463800"/>
                </a:lnTo>
                <a:lnTo>
                  <a:pt x="2331591" y="2463800"/>
                </a:lnTo>
                <a:lnTo>
                  <a:pt x="2312898" y="2451100"/>
                </a:lnTo>
                <a:lnTo>
                  <a:pt x="2293826" y="2438400"/>
                </a:lnTo>
                <a:lnTo>
                  <a:pt x="2274588" y="2438400"/>
                </a:lnTo>
                <a:lnTo>
                  <a:pt x="2236455" y="2413000"/>
                </a:lnTo>
                <a:lnTo>
                  <a:pt x="2200189" y="2387600"/>
                </a:lnTo>
                <a:lnTo>
                  <a:pt x="2167483" y="2362200"/>
                </a:lnTo>
                <a:lnTo>
                  <a:pt x="2152992" y="2336800"/>
                </a:lnTo>
                <a:lnTo>
                  <a:pt x="2138930" y="2324100"/>
                </a:lnTo>
                <a:lnTo>
                  <a:pt x="2124354" y="2311400"/>
                </a:lnTo>
                <a:lnTo>
                  <a:pt x="2109390" y="2286000"/>
                </a:lnTo>
                <a:lnTo>
                  <a:pt x="2094163" y="2273300"/>
                </a:lnTo>
                <a:lnTo>
                  <a:pt x="2078799" y="2247900"/>
                </a:lnTo>
                <a:lnTo>
                  <a:pt x="2063422" y="2235200"/>
                </a:lnTo>
                <a:lnTo>
                  <a:pt x="2048158" y="2209800"/>
                </a:lnTo>
                <a:lnTo>
                  <a:pt x="2033133" y="2197100"/>
                </a:lnTo>
                <a:lnTo>
                  <a:pt x="2018472" y="2171700"/>
                </a:lnTo>
                <a:lnTo>
                  <a:pt x="2004299" y="2159000"/>
                </a:lnTo>
                <a:lnTo>
                  <a:pt x="1990741" y="2146300"/>
                </a:lnTo>
                <a:lnTo>
                  <a:pt x="1977923" y="2120900"/>
                </a:lnTo>
                <a:lnTo>
                  <a:pt x="1965970" y="2108200"/>
                </a:lnTo>
                <a:lnTo>
                  <a:pt x="1936556" y="2070100"/>
                </a:lnTo>
                <a:lnTo>
                  <a:pt x="1923569" y="2044700"/>
                </a:lnTo>
                <a:lnTo>
                  <a:pt x="1919439" y="2044700"/>
                </a:lnTo>
                <a:lnTo>
                  <a:pt x="1917052" y="2032000"/>
                </a:lnTo>
                <a:lnTo>
                  <a:pt x="1914283" y="2032000"/>
                </a:lnTo>
                <a:lnTo>
                  <a:pt x="1912905" y="2019300"/>
                </a:lnTo>
                <a:lnTo>
                  <a:pt x="1911416" y="2019300"/>
                </a:lnTo>
                <a:lnTo>
                  <a:pt x="1909730" y="2006600"/>
                </a:lnTo>
                <a:lnTo>
                  <a:pt x="1907762" y="1993900"/>
                </a:lnTo>
                <a:lnTo>
                  <a:pt x="1905425" y="1968500"/>
                </a:lnTo>
                <a:lnTo>
                  <a:pt x="1902633" y="1955800"/>
                </a:lnTo>
                <a:lnTo>
                  <a:pt x="1899301" y="1917700"/>
                </a:lnTo>
                <a:lnTo>
                  <a:pt x="1895341" y="1892300"/>
                </a:lnTo>
                <a:lnTo>
                  <a:pt x="1890669" y="1841500"/>
                </a:lnTo>
                <a:lnTo>
                  <a:pt x="1885198" y="1803400"/>
                </a:lnTo>
                <a:lnTo>
                  <a:pt x="1878842" y="1739900"/>
                </a:lnTo>
                <a:lnTo>
                  <a:pt x="1871515" y="1676400"/>
                </a:lnTo>
                <a:lnTo>
                  <a:pt x="1863132" y="1600200"/>
                </a:lnTo>
                <a:lnTo>
                  <a:pt x="1842849" y="1409700"/>
                </a:lnTo>
                <a:lnTo>
                  <a:pt x="1802347" y="1028700"/>
                </a:lnTo>
                <a:lnTo>
                  <a:pt x="1793678" y="990600"/>
                </a:lnTo>
                <a:lnTo>
                  <a:pt x="1785395" y="965200"/>
                </a:lnTo>
                <a:lnTo>
                  <a:pt x="1780870" y="952500"/>
                </a:lnTo>
                <a:lnTo>
                  <a:pt x="1776318" y="927100"/>
                </a:lnTo>
                <a:lnTo>
                  <a:pt x="1764228" y="889000"/>
                </a:lnTo>
                <a:lnTo>
                  <a:pt x="1759196" y="863600"/>
                </a:lnTo>
                <a:lnTo>
                  <a:pt x="1749994" y="863600"/>
                </a:lnTo>
                <a:lnTo>
                  <a:pt x="1738862" y="850900"/>
                </a:lnTo>
                <a:lnTo>
                  <a:pt x="1728988" y="838200"/>
                </a:lnTo>
                <a:lnTo>
                  <a:pt x="1723564" y="825500"/>
                </a:lnTo>
                <a:lnTo>
                  <a:pt x="1722595" y="825500"/>
                </a:lnTo>
                <a:lnTo>
                  <a:pt x="1719184" y="787400"/>
                </a:lnTo>
                <a:lnTo>
                  <a:pt x="1711302" y="749300"/>
                </a:lnTo>
                <a:lnTo>
                  <a:pt x="1706853" y="723900"/>
                </a:lnTo>
                <a:lnTo>
                  <a:pt x="1701199" y="711200"/>
                </a:lnTo>
                <a:lnTo>
                  <a:pt x="1579695" y="647700"/>
                </a:lnTo>
                <a:lnTo>
                  <a:pt x="856138" y="647700"/>
                </a:lnTo>
                <a:lnTo>
                  <a:pt x="841565" y="660400"/>
                </a:lnTo>
                <a:lnTo>
                  <a:pt x="823631" y="673100"/>
                </a:lnTo>
                <a:lnTo>
                  <a:pt x="817086" y="685800"/>
                </a:lnTo>
                <a:lnTo>
                  <a:pt x="811776" y="685800"/>
                </a:lnTo>
                <a:lnTo>
                  <a:pt x="807517" y="698500"/>
                </a:lnTo>
                <a:lnTo>
                  <a:pt x="804128" y="711200"/>
                </a:lnTo>
                <a:lnTo>
                  <a:pt x="1695687" y="711200"/>
                </a:lnTo>
                <a:lnTo>
                  <a:pt x="1690155" y="698500"/>
                </a:lnTo>
                <a:lnTo>
                  <a:pt x="1610847" y="698500"/>
                </a:lnTo>
                <a:lnTo>
                  <a:pt x="1599274" y="685800"/>
                </a:lnTo>
                <a:lnTo>
                  <a:pt x="1586927" y="660400"/>
                </a:lnTo>
                <a:lnTo>
                  <a:pt x="1583166" y="660400"/>
                </a:lnTo>
                <a:lnTo>
                  <a:pt x="1579695" y="647700"/>
                </a:lnTo>
                <a:lnTo>
                  <a:pt x="1286305" y="12700"/>
                </a:lnTo>
                <a:lnTo>
                  <a:pt x="1110256" y="12700"/>
                </a:lnTo>
                <a:lnTo>
                  <a:pt x="1094519" y="25400"/>
                </a:lnTo>
                <a:lnTo>
                  <a:pt x="1078388" y="25400"/>
                </a:lnTo>
                <a:lnTo>
                  <a:pt x="1044750" y="50800"/>
                </a:lnTo>
                <a:lnTo>
                  <a:pt x="1008948" y="76200"/>
                </a:lnTo>
                <a:lnTo>
                  <a:pt x="990113" y="88900"/>
                </a:lnTo>
                <a:lnTo>
                  <a:pt x="970589" y="114300"/>
                </a:lnTo>
                <a:lnTo>
                  <a:pt x="950328" y="127000"/>
                </a:lnTo>
                <a:lnTo>
                  <a:pt x="930709" y="139700"/>
                </a:lnTo>
                <a:lnTo>
                  <a:pt x="913118" y="165100"/>
                </a:lnTo>
                <a:lnTo>
                  <a:pt x="897515" y="177800"/>
                </a:lnTo>
                <a:lnTo>
                  <a:pt x="862269" y="215900"/>
                </a:lnTo>
                <a:lnTo>
                  <a:pt x="843574" y="254000"/>
                </a:lnTo>
                <a:lnTo>
                  <a:pt x="839805" y="279400"/>
                </a:lnTo>
                <a:lnTo>
                  <a:pt x="840417" y="292100"/>
                </a:lnTo>
                <a:lnTo>
                  <a:pt x="842642" y="304800"/>
                </a:lnTo>
                <a:lnTo>
                  <a:pt x="846443" y="330200"/>
                </a:lnTo>
                <a:lnTo>
                  <a:pt x="851783" y="342900"/>
                </a:lnTo>
                <a:lnTo>
                  <a:pt x="858624" y="368300"/>
                </a:lnTo>
                <a:lnTo>
                  <a:pt x="866929" y="393700"/>
                </a:lnTo>
                <a:lnTo>
                  <a:pt x="876659" y="419100"/>
                </a:lnTo>
                <a:lnTo>
                  <a:pt x="887778" y="457200"/>
                </a:lnTo>
                <a:lnTo>
                  <a:pt x="900248" y="495300"/>
                </a:lnTo>
                <a:lnTo>
                  <a:pt x="893675" y="495300"/>
                </a:lnTo>
                <a:lnTo>
                  <a:pt x="884116" y="508000"/>
                </a:lnTo>
                <a:lnTo>
                  <a:pt x="875530" y="520700"/>
                </a:lnTo>
                <a:lnTo>
                  <a:pt x="871879" y="533400"/>
                </a:lnTo>
                <a:lnTo>
                  <a:pt x="872351" y="546100"/>
                </a:lnTo>
                <a:lnTo>
                  <a:pt x="872384" y="558800"/>
                </a:lnTo>
                <a:lnTo>
                  <a:pt x="871242" y="571500"/>
                </a:lnTo>
                <a:lnTo>
                  <a:pt x="868194" y="584200"/>
                </a:lnTo>
                <a:lnTo>
                  <a:pt x="864801" y="609600"/>
                </a:lnTo>
                <a:lnTo>
                  <a:pt x="868824" y="622300"/>
                </a:lnTo>
                <a:lnTo>
                  <a:pt x="877978" y="635000"/>
                </a:lnTo>
                <a:lnTo>
                  <a:pt x="874516" y="635000"/>
                </a:lnTo>
                <a:lnTo>
                  <a:pt x="867179" y="647700"/>
                </a:lnTo>
                <a:lnTo>
                  <a:pt x="1576012" y="647700"/>
                </a:lnTo>
                <a:lnTo>
                  <a:pt x="1571614" y="635000"/>
                </a:lnTo>
                <a:lnTo>
                  <a:pt x="1566001" y="622300"/>
                </a:lnTo>
                <a:lnTo>
                  <a:pt x="1558668" y="609600"/>
                </a:lnTo>
                <a:lnTo>
                  <a:pt x="1549115" y="596900"/>
                </a:lnTo>
                <a:lnTo>
                  <a:pt x="1536840" y="571500"/>
                </a:lnTo>
                <a:lnTo>
                  <a:pt x="1535505" y="571500"/>
                </a:lnTo>
                <a:lnTo>
                  <a:pt x="1532987" y="558800"/>
                </a:lnTo>
                <a:lnTo>
                  <a:pt x="1529922" y="546100"/>
                </a:lnTo>
                <a:lnTo>
                  <a:pt x="1526943" y="533400"/>
                </a:lnTo>
                <a:lnTo>
                  <a:pt x="1524686" y="520700"/>
                </a:lnTo>
                <a:lnTo>
                  <a:pt x="1523785" y="495300"/>
                </a:lnTo>
                <a:lnTo>
                  <a:pt x="1523703" y="482600"/>
                </a:lnTo>
                <a:lnTo>
                  <a:pt x="1523552" y="482600"/>
                </a:lnTo>
                <a:lnTo>
                  <a:pt x="1522587" y="444500"/>
                </a:lnTo>
                <a:lnTo>
                  <a:pt x="1520647" y="406400"/>
                </a:lnTo>
                <a:lnTo>
                  <a:pt x="1517465" y="368300"/>
                </a:lnTo>
                <a:lnTo>
                  <a:pt x="1512773" y="330200"/>
                </a:lnTo>
                <a:lnTo>
                  <a:pt x="1510828" y="304800"/>
                </a:lnTo>
                <a:lnTo>
                  <a:pt x="1503707" y="266700"/>
                </a:lnTo>
                <a:lnTo>
                  <a:pt x="1497249" y="241300"/>
                </a:lnTo>
                <a:lnTo>
                  <a:pt x="1492327" y="215900"/>
                </a:lnTo>
                <a:lnTo>
                  <a:pt x="1470560" y="177800"/>
                </a:lnTo>
                <a:lnTo>
                  <a:pt x="1439944" y="139700"/>
                </a:lnTo>
                <a:lnTo>
                  <a:pt x="1402604" y="101600"/>
                </a:lnTo>
                <a:lnTo>
                  <a:pt x="1360662" y="63500"/>
                </a:lnTo>
                <a:lnTo>
                  <a:pt x="1331194" y="38100"/>
                </a:lnTo>
                <a:lnTo>
                  <a:pt x="1316244" y="38100"/>
                </a:lnTo>
                <a:lnTo>
                  <a:pt x="1286305" y="12700"/>
                </a:lnTo>
                <a:lnTo>
                  <a:pt x="1256816" y="0"/>
                </a:lnTo>
                <a:lnTo>
                  <a:pt x="1140748" y="0"/>
                </a:lnTo>
                <a:lnTo>
                  <a:pt x="1125650" y="12700"/>
                </a:lnTo>
                <a:lnTo>
                  <a:pt x="1271473" y="12700"/>
                </a:lnTo>
                <a:lnTo>
                  <a:pt x="1256816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TextShape 7"/>
          <p:cNvSpPr txBox="1"/>
          <p:nvPr/>
        </p:nvSpPr>
        <p:spPr>
          <a:xfrm>
            <a:off x="1185120" y="7208280"/>
            <a:ext cx="624600" cy="438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b="1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115" name="TextShape 8"/>
          <p:cNvSpPr txBox="1"/>
          <p:nvPr/>
        </p:nvSpPr>
        <p:spPr>
          <a:xfrm>
            <a:off x="4127400" y="7208280"/>
            <a:ext cx="2057040" cy="16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116" name="CustomShape 9"/>
          <p:cNvSpPr/>
          <p:nvPr/>
        </p:nvSpPr>
        <p:spPr>
          <a:xfrm>
            <a:off x="4001040" y="3048120"/>
            <a:ext cx="2687040" cy="31172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10"/>
          <p:cNvSpPr/>
          <p:nvPr/>
        </p:nvSpPr>
        <p:spPr>
          <a:xfrm>
            <a:off x="3828960" y="3240720"/>
            <a:ext cx="3051360" cy="30556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11"/>
          <p:cNvSpPr/>
          <p:nvPr/>
        </p:nvSpPr>
        <p:spPr>
          <a:xfrm>
            <a:off x="588600" y="2743200"/>
            <a:ext cx="3963600" cy="26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Jeżeli czytasz ten przewodnik po kampanii, to prawdopodobnie jesteś zainteresowana/ zainteresowany zaangażowaniem się w jej realizację. To wspaniała wiadomość, bo cele kampanii uda nam się osiągnąć tylko wtedy, jeżeli będziemy wszyscy współpracować.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Bez względu na to, czy pracujesz w administracji rządowej, organizacji pozarządowej czy w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mediach, czy jesteś lekarzem, nauczycielem, dziennikarzem, blogerem, rodzicem, czy po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prostu osobą, która usłyszała o kampanii i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chciałaby się do niej przyłączyć, ten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przewodnik jest właśnie dla Ciebie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9" name="TextShape 12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120" name="CustomShape 13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121" name="CustomShape 14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az 12"/>
          <p:cNvPicPr/>
          <p:nvPr/>
        </p:nvPicPr>
        <p:blipFill>
          <a:blip r:embed="rId2"/>
          <a:stretch/>
        </p:blipFill>
        <p:spPr>
          <a:xfrm>
            <a:off x="3594240" y="2486160"/>
            <a:ext cx="3184560" cy="384120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887760" y="1380960"/>
            <a:ext cx="3919320" cy="51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3600" strike="noStrike">
                <a:solidFill>
                  <a:srgbClr val="55B2B5"/>
                </a:solidFill>
                <a:latin typeface="Tw Cen MT Condensed Extra Bold"/>
              </a:rPr>
              <a:t>Czym jest depresja?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to choroba charakteryzująca się uporczywie utrzymującym się uczuciem smutku, utratą zainteresowania czynnościami, które na ogół sprawiają chorej osobie przyjemność. Często towarzyszy jej  niezdolność do wykonywania codziennych czynności i stan ten utrzymuje się co najmniej przez okres dwóch tygodni.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Ponadto u osób cierpiących na depresję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występują następujące objawy: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brak energii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zmiana apetytu;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dłuższy lub krótszy sen;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stany lękowe;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trudności z koncentracją;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niezdecydowanie;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niepokój;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poczucie bycia bezwartościowym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poczucie winy lub beznadziei; oraz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myśli o samookaleczeniu lub samobójcze</a:t>
            </a:r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6005880" y="1380960"/>
            <a:ext cx="4411440" cy="361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3600" strike="noStrike">
                <a:solidFill>
                  <a:srgbClr val="55B2B5"/>
                </a:solidFill>
                <a:latin typeface="Tw Cen MT Condensed Extra Bold"/>
              </a:rPr>
              <a:t>Główny aspekt kampanii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Głównym aspektem kampanii jest pokazanie tego, jak ważne jest mówienie o depresji, ponieważ sama rozmowa o depresji stanowi istotny element procesu dochodzenia do zdrowia. Stygmatyzacja chorób psychicznych, w tym depresji, nadal dla wielu osób na całym świecie stanowi barierę uniemożliwiającą szukanie pomocy.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Poruszenie tematu depresji i rozmowa z członkiem rodziny, przyjacielem lub pracownikiem opieki zdrowotnej, czy też w większej grupie, na przykład w szkole, miejscu pracy                                      	czy w miejscach spotkań towarzyskich albo w 	przestrzeni publicznej, np. w mediach informacyjnych, 	w blogach czy w mediach społecznościowych, 	pomoże przełamać stygmatyzację i w efekcie zachęci 	większą liczbę osób do szukania pomocy. </a:t>
            </a:r>
            <a:endParaRPr/>
          </a:p>
        </p:txBody>
      </p:sp>
      <p:sp>
        <p:nvSpPr>
          <p:cNvPr id="127" name="TextShape 5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b="1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128" name="TextShape 6"/>
          <p:cNvSpPr txBox="1"/>
          <p:nvPr/>
        </p:nvSpPr>
        <p:spPr>
          <a:xfrm>
            <a:off x="4203720" y="7201080"/>
            <a:ext cx="2095920" cy="17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129" name="TextShape 7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130" name="CustomShape 8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131" name="CustomShape 9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822120" y="3261600"/>
            <a:ext cx="3038040" cy="30380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134" name="CustomShape 3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4"/>
          <p:cNvSpPr/>
          <p:nvPr/>
        </p:nvSpPr>
        <p:spPr>
          <a:xfrm>
            <a:off x="887400" y="1599840"/>
            <a:ext cx="3484440" cy="491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900" b="1" strike="noStrike">
                <a:solidFill>
                  <a:srgbClr val="55B2B5"/>
                </a:solidFill>
                <a:latin typeface="Arial Black"/>
              </a:rPr>
              <a:t>Hasło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Hasło kampanii brzmi: </a:t>
            </a:r>
            <a:r>
              <a:rPr lang="pl-PL" sz="1100" b="1" strike="noStrike">
                <a:solidFill>
                  <a:srgbClr val="000000"/>
                </a:solidFill>
                <a:latin typeface="Arial"/>
              </a:rPr>
              <a:t>Depresja – porozmawiajmy o niej.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900" b="1" strike="noStrike">
                <a:solidFill>
                  <a:srgbClr val="55B2B5"/>
                </a:solidFill>
                <a:latin typeface="Arial Black"/>
              </a:rPr>
              <a:t>Do kogo chcemy dotrzeć?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Każdy może zachorować na depresję. Dlatego ta kampania adresowana jest do wszystkich, bez względu na wiek, płeć czy status społeczny. Światowa Organizacja Zdrowia postanowiła zwrócić szczególną uwagę na trzy grupy, w których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występuje nieproporcjonalnie częściej: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młodzież nastoletnią i młodych dorosłych,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kobiety w wieku rozrodczym (zwłaszcza po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urodzeniu dziecka) i osoby starsze (po 60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roku życia). Materiały przygotowane z myślą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o tych grupach dostępne są w zestawie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materiałów kampanii.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900" b="1" strike="noStrike">
                <a:solidFill>
                  <a:srgbClr val="55B2B5"/>
                </a:solidFill>
                <a:latin typeface="Arial Black"/>
              </a:rPr>
              <a:t>Główne przesłanie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to powszechnie występujące zaburzenie psychiczne, które dotyka osoby w każdym wieku, ze wszystkich środowisk i we wszystkich krajach.</a:t>
            </a:r>
            <a:endParaRPr/>
          </a:p>
        </p:txBody>
      </p:sp>
      <p:sp>
        <p:nvSpPr>
          <p:cNvPr id="136" name="CustomShape 5"/>
          <p:cNvSpPr/>
          <p:nvPr/>
        </p:nvSpPr>
        <p:spPr>
          <a:xfrm>
            <a:off x="4587480" y="2882520"/>
            <a:ext cx="1862640" cy="1714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6"/>
          <p:cNvSpPr/>
          <p:nvPr/>
        </p:nvSpPr>
        <p:spPr>
          <a:xfrm>
            <a:off x="6006600" y="1601640"/>
            <a:ext cx="3790440" cy="503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Ryzyko depresji wzrasta w sytuacji ubóstwa, bezrobocia,   zdarzeń życiowych, takich jak śmierć bliskiej osoby czy rozpad związku, a także w przebiegu choroby fizycznej i problemów spowodowanych nadużywaniem alkoholu i przyjmowaniem narkotyków.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jest przyczyną cierpienia psychicznego i może wpływać na zdolność do wykonywania nawet 		   najprostszych, codziennych czynności, niszcząc niekiedy 	       relacje z rodziną i przyjaciółmi. </a:t>
            </a:r>
            <a:endParaRPr/>
          </a:p>
          <a:p>
            <a:pPr lvl="1"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Nieleczona, może uniemożliwiać chorym osobom pracę lub uczestniczenie w życiu rodzinnym i społecznym.</a:t>
            </a:r>
            <a:endParaRPr/>
          </a:p>
          <a:p>
            <a:pPr lvl="2">
              <a:lnSpc>
                <a:spcPct val="100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najgorszym przypadku depresja może doprowadzić do samobójstwa.</a:t>
            </a:r>
            <a:endParaRPr/>
          </a:p>
          <a:p>
            <a:pPr lvl="2">
              <a:lnSpc>
                <a:spcPct val="100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Depresji można skutecznie zapobiegać i można ją leczyć. Leczenie na ogół obejmuje terapię wymagającą prowadzenie rozmowy lub przyjmowania leków przeciwdepresyjnych lub połączenie obu metod.  </a:t>
            </a:r>
            <a:endParaRPr/>
          </a:p>
          <a:p>
            <a:pPr lvl="2">
              <a:lnSpc>
                <a:spcPct val="100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Przezwyciężenie często spotykanej stygmatyzacji depresji spowoduje, że więcej osób będzie szukało pomocy.</a:t>
            </a:r>
            <a:endParaRPr/>
          </a:p>
          <a:p>
            <a:pPr lvl="2">
              <a:lnSpc>
                <a:spcPct val="100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Rozmowa z zaufanymi osobami może być pierwszym krokiem do wyjścia z depresji. </a:t>
            </a:r>
            <a:endParaRPr/>
          </a:p>
        </p:txBody>
      </p:sp>
      <p:sp>
        <p:nvSpPr>
          <p:cNvPr id="138" name="TextShape 7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b="1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139" name="TextShape 8"/>
          <p:cNvSpPr txBox="1"/>
          <p:nvPr/>
        </p:nvSpPr>
        <p:spPr>
          <a:xfrm>
            <a:off x="4203720" y="7201080"/>
            <a:ext cx="2095920" cy="8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140" name="TextShape 9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141" name="CustomShape 10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142" name="CustomShape 11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144" name="CustomShape 2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3"/>
          <p:cNvSpPr/>
          <p:nvPr/>
        </p:nvSpPr>
        <p:spPr>
          <a:xfrm>
            <a:off x="887400" y="1602720"/>
            <a:ext cx="4060800" cy="169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900" b="1" strike="noStrike">
                <a:solidFill>
                  <a:srgbClr val="55B2B5"/>
                </a:solidFill>
                <a:latin typeface="Arial Black"/>
              </a:rPr>
              <a:t>W jaki sposób możesz się zaangażować?</a:t>
            </a:r>
            <a:endParaRPr/>
          </a:p>
          <a:p>
            <a:pPr>
              <a:lnSpc>
                <a:spcPct val="100000"/>
              </a:lnSpc>
            </a:pPr>
            <a:r>
              <a:rPr lang="pl-PL" sz="1300" strike="noStrike">
                <a:solidFill>
                  <a:srgbClr val="376092"/>
                </a:solidFill>
                <a:latin typeface="Arial"/>
              </a:rPr>
              <a:t>Wykorzystaj materiały przygotowane na potrzeby kampanii lub dokonaj ich adaptacji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Przygotowaliśmy serię plakatów i ulotek (w języku angielskim), które mają rozpocząć kampanię.</a:t>
            </a:r>
            <a:endParaRPr/>
          </a:p>
        </p:txBody>
      </p:sp>
      <p:sp>
        <p:nvSpPr>
          <p:cNvPr id="146" name="CustomShape 4"/>
          <p:cNvSpPr/>
          <p:nvPr/>
        </p:nvSpPr>
        <p:spPr>
          <a:xfrm>
            <a:off x="801720" y="3633120"/>
            <a:ext cx="1820880" cy="2583000"/>
          </a:xfrm>
          <a:custGeom>
            <a:avLst/>
            <a:gdLst/>
            <a:ahLst/>
            <a:cxnLst/>
            <a:rect l="0" t="0" r="r" b="b"/>
            <a:pathLst>
              <a:path w="1821181" h="2583181">
                <a:moveTo>
                  <a:pt x="0" y="0"/>
                </a:moveTo>
                <a:lnTo>
                  <a:pt x="1821180" y="0"/>
                </a:lnTo>
                <a:lnTo>
                  <a:pt x="1821180" y="2583180"/>
                </a:lnTo>
                <a:lnTo>
                  <a:pt x="0" y="258318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900000" y="3683160"/>
            <a:ext cx="1679040" cy="2436840"/>
          </a:xfrm>
          <a:custGeom>
            <a:avLst/>
            <a:gdLst/>
            <a:ahLst/>
            <a:cxnLst/>
            <a:rect l="0" t="0" r="r" b="b"/>
            <a:pathLst>
              <a:path w="1679283" h="2436953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6"/>
          <p:cNvSpPr/>
          <p:nvPr/>
        </p:nvSpPr>
        <p:spPr>
          <a:xfrm>
            <a:off x="900000" y="3683160"/>
            <a:ext cx="1679040" cy="2436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7"/>
          <p:cNvSpPr/>
          <p:nvPr/>
        </p:nvSpPr>
        <p:spPr>
          <a:xfrm>
            <a:off x="2603880" y="3633120"/>
            <a:ext cx="1820880" cy="2583000"/>
          </a:xfrm>
          <a:custGeom>
            <a:avLst/>
            <a:gdLst/>
            <a:ahLst/>
            <a:cxnLst/>
            <a:rect l="0" t="0" r="r" b="b"/>
            <a:pathLst>
              <a:path w="1821181" h="2583181">
                <a:moveTo>
                  <a:pt x="0" y="0"/>
                </a:moveTo>
                <a:lnTo>
                  <a:pt x="1821180" y="0"/>
                </a:lnTo>
                <a:lnTo>
                  <a:pt x="1821180" y="2583180"/>
                </a:lnTo>
                <a:lnTo>
                  <a:pt x="0" y="258318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8"/>
          <p:cNvSpPr/>
          <p:nvPr/>
        </p:nvSpPr>
        <p:spPr>
          <a:xfrm>
            <a:off x="2702160" y="3683160"/>
            <a:ext cx="1679040" cy="2436840"/>
          </a:xfrm>
          <a:custGeom>
            <a:avLst/>
            <a:gdLst/>
            <a:ahLst/>
            <a:cxnLst/>
            <a:rect l="0" t="0" r="r" b="b"/>
            <a:pathLst>
              <a:path w="1679283" h="2436953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9"/>
          <p:cNvSpPr/>
          <p:nvPr/>
        </p:nvSpPr>
        <p:spPr>
          <a:xfrm>
            <a:off x="2702160" y="3683160"/>
            <a:ext cx="1679040" cy="24364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10"/>
          <p:cNvSpPr/>
          <p:nvPr/>
        </p:nvSpPr>
        <p:spPr>
          <a:xfrm>
            <a:off x="6208560" y="3633120"/>
            <a:ext cx="1820880" cy="2583000"/>
          </a:xfrm>
          <a:custGeom>
            <a:avLst/>
            <a:gdLst/>
            <a:ahLst/>
            <a:cxnLst/>
            <a:rect l="0" t="0" r="r" b="b"/>
            <a:pathLst>
              <a:path w="1821180" h="2583181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11"/>
          <p:cNvSpPr/>
          <p:nvPr/>
        </p:nvSpPr>
        <p:spPr>
          <a:xfrm>
            <a:off x="6306840" y="3683160"/>
            <a:ext cx="1679040" cy="2436840"/>
          </a:xfrm>
          <a:custGeom>
            <a:avLst/>
            <a:gdLst/>
            <a:ahLst/>
            <a:cxnLst/>
            <a:rect l="0" t="0" r="r" b="b"/>
            <a:pathLst>
              <a:path w="1679283" h="2436953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12"/>
          <p:cNvSpPr/>
          <p:nvPr/>
        </p:nvSpPr>
        <p:spPr>
          <a:xfrm>
            <a:off x="6306840" y="3683160"/>
            <a:ext cx="1679040" cy="24364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13"/>
          <p:cNvSpPr/>
          <p:nvPr/>
        </p:nvSpPr>
        <p:spPr>
          <a:xfrm>
            <a:off x="4406040" y="3633120"/>
            <a:ext cx="1820880" cy="2583000"/>
          </a:xfrm>
          <a:custGeom>
            <a:avLst/>
            <a:gdLst/>
            <a:ahLst/>
            <a:cxnLst/>
            <a:rect l="0" t="0" r="r" b="b"/>
            <a:pathLst>
              <a:path w="1821180" h="2583181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14"/>
          <p:cNvSpPr/>
          <p:nvPr/>
        </p:nvSpPr>
        <p:spPr>
          <a:xfrm>
            <a:off x="4504320" y="3683160"/>
            <a:ext cx="1679040" cy="2436840"/>
          </a:xfrm>
          <a:custGeom>
            <a:avLst/>
            <a:gdLst/>
            <a:ahLst/>
            <a:cxnLst/>
            <a:rect l="0" t="0" r="r" b="b"/>
            <a:pathLst>
              <a:path w="1679283" h="2436953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15"/>
          <p:cNvSpPr/>
          <p:nvPr/>
        </p:nvSpPr>
        <p:spPr>
          <a:xfrm>
            <a:off x="4504680" y="3683160"/>
            <a:ext cx="1679040" cy="24364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16"/>
          <p:cNvSpPr/>
          <p:nvPr/>
        </p:nvSpPr>
        <p:spPr>
          <a:xfrm>
            <a:off x="8010720" y="3633120"/>
            <a:ext cx="1820880" cy="2583000"/>
          </a:xfrm>
          <a:custGeom>
            <a:avLst/>
            <a:gdLst/>
            <a:ahLst/>
            <a:cxnLst/>
            <a:rect l="0" t="0" r="r" b="b"/>
            <a:pathLst>
              <a:path w="1821180" h="2583181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17"/>
          <p:cNvSpPr/>
          <p:nvPr/>
        </p:nvSpPr>
        <p:spPr>
          <a:xfrm>
            <a:off x="8109000" y="3683160"/>
            <a:ext cx="1679040" cy="2436840"/>
          </a:xfrm>
          <a:custGeom>
            <a:avLst/>
            <a:gdLst/>
            <a:ahLst/>
            <a:cxnLst/>
            <a:rect l="0" t="0" r="r" b="b"/>
            <a:pathLst>
              <a:path w="1679283" h="2436953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18"/>
          <p:cNvSpPr/>
          <p:nvPr/>
        </p:nvSpPr>
        <p:spPr>
          <a:xfrm>
            <a:off x="8109000" y="3683160"/>
            <a:ext cx="1679040" cy="24364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19"/>
          <p:cNvSpPr/>
          <p:nvPr/>
        </p:nvSpPr>
        <p:spPr>
          <a:xfrm>
            <a:off x="5423400" y="1658160"/>
            <a:ext cx="4379400" cy="174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300" b="1" strike="noStrike">
                <a:solidFill>
                  <a:srgbClr val="000000"/>
                </a:solidFill>
                <a:latin typeface="Arial Black"/>
              </a:rPr>
              <a:t>Plakaty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Każdy plakat opisuje rozmowę o depresji toczącą się między dwiema osobami:  matką i córką, matką z małym dzieckiem i pracownikiem opieki zdrowotnej; uczniem i nauczycielem; dwoma mężczyznami w miejscu pracy; oraz starszą i młodszą kobietą. W każdym scenariuszu można rozwinąć aspekt różnic kulturowych, a plakaty dostępne są w językach angielskim, arabskim, chińskim, francuskim, hiszpańskim i rosyjskim.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Plakaty do pobrania dostępne są </a:t>
            </a:r>
            <a:endParaRPr/>
          </a:p>
        </p:txBody>
      </p:sp>
      <p:sp>
        <p:nvSpPr>
          <p:cNvPr id="162" name="TextShape 20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b="1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163" name="TextShape 21"/>
          <p:cNvSpPr txBox="1"/>
          <p:nvPr/>
        </p:nvSpPr>
        <p:spPr>
          <a:xfrm>
            <a:off x="4203720" y="7201080"/>
            <a:ext cx="2095920" cy="8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164" name="TextShape 22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165" name="CustomShape 23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166" name="CustomShape 24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0" y="0"/>
            <a:ext cx="10691640" cy="791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900000" y="7155000"/>
            <a:ext cx="256680" cy="291600"/>
          </a:xfrm>
          <a:custGeom>
            <a:avLst/>
            <a:gdLst/>
            <a:ahLst/>
            <a:cxnLst/>
            <a:rect l="0" t="0" r="r" b="b"/>
            <a:pathLst>
              <a:path w="256834" h="291836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lnTo>
                  <a:pt x="190694" y="238655"/>
                </a:ln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lnTo>
                  <a:pt x="138917" y="240153"/>
                </a:ln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lnTo>
                  <a:pt x="132792" y="151190"/>
                </a:ln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lnTo>
                  <a:pt x="245256" y="72882"/>
                </a:ln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lnTo>
                  <a:pt x="139624" y="115604"/>
                </a:ln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lnTo>
                  <a:pt x="148121" y="72882"/>
                </a:ln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3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170" name="CustomShape 4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5"/>
          <p:cNvSpPr/>
          <p:nvPr/>
        </p:nvSpPr>
        <p:spPr>
          <a:xfrm>
            <a:off x="887400" y="1604160"/>
            <a:ext cx="3906720" cy="15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300" b="1" strike="noStrike">
                <a:solidFill>
                  <a:srgbClr val="000000"/>
                </a:solidFill>
                <a:latin typeface="Arial Black"/>
              </a:rPr>
              <a:t>Ulotki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Ulotki przygotowane na potrzeby kampanii przedstawiają wstępne informacje na temat depresji i mają na celu zwiększenie świadomości i wiedzy o tym, czym jest depresja i w jaki sposób można jej zapobiegać i leczyć.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Podczas działań prowadzonych w ramach kampanii można wykorzystać następujące ulotki:</a:t>
            </a:r>
            <a:endParaRPr/>
          </a:p>
        </p:txBody>
      </p:sp>
      <p:sp>
        <p:nvSpPr>
          <p:cNvPr id="172" name="CustomShape 6"/>
          <p:cNvSpPr/>
          <p:nvPr/>
        </p:nvSpPr>
        <p:spPr>
          <a:xfrm>
            <a:off x="887400" y="3228840"/>
            <a:ext cx="4105440" cy="355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– co powinieneś o niej wiedzieć?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Ktoś z Twoich bliskich, przyjaciół lub znajomych cierpi na depresję?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Obawiasz się, że twoje dziecko może mieć depresję?</a:t>
            </a:r>
            <a:endParaRPr/>
          </a:p>
          <a:p>
            <a:pPr>
              <a:lnSpc>
                <a:spcPct val="106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Martwisz się o przyszłość? Zapobieganie depresji u nastolatków i młodych, dwudziestokilkuletnich osób.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Zastanawiasz się, dlaczego po narodzinach dziecka nie czujesz się szczęśliwa?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Zachowanie pozytywnego usposobienia i zapobieganie depresji w starszym wieku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Czy znasz kogoś, kto może myśleć o samobójstwie?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Czy ogarnia Cię poczucie, że nie warto żyć?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Proszę zauważyć, że materiały opatrzone logo WHO powinny być wykorzystywane w takiej postaci, w jakiej zostały przygotowane.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przypadku pytań dotyczących wykorzystania materiałów, prosimy o kontakt mailowy na adres </a:t>
            </a:r>
            <a:r>
              <a:rPr lang="pl-PL" sz="1100" b="1" strike="noStrike">
                <a:solidFill>
                  <a:srgbClr val="55B2B5"/>
                </a:solidFill>
                <a:latin typeface="Arial Black"/>
              </a:rPr>
              <a:t>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lub z biurem WHO w Polsce: </a:t>
            </a:r>
            <a:endParaRPr/>
          </a:p>
        </p:txBody>
      </p:sp>
      <p:sp>
        <p:nvSpPr>
          <p:cNvPr id="173" name="CustomShape 7"/>
          <p:cNvSpPr/>
          <p:nvPr/>
        </p:nvSpPr>
        <p:spPr>
          <a:xfrm>
            <a:off x="5617080" y="1570680"/>
            <a:ext cx="1401840" cy="1015560"/>
          </a:xfrm>
          <a:custGeom>
            <a:avLst/>
            <a:gdLst/>
            <a:ahLst/>
            <a:cxnLst/>
            <a:rect l="0" t="0" r="r" b="b"/>
            <a:pathLst>
              <a:path w="1402081" h="1015861">
                <a:moveTo>
                  <a:pt x="0" y="1015860"/>
                </a:moveTo>
                <a:lnTo>
                  <a:pt x="1402080" y="1015860"/>
                </a:lnTo>
                <a:lnTo>
                  <a:pt x="1402080" y="0"/>
                </a:lnTo>
                <a:lnTo>
                  <a:pt x="0" y="0"/>
                </a:lnTo>
                <a:lnTo>
                  <a:pt x="0" y="101586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8"/>
          <p:cNvSpPr/>
          <p:nvPr/>
        </p:nvSpPr>
        <p:spPr>
          <a:xfrm>
            <a:off x="5715000" y="1620000"/>
            <a:ext cx="1260720" cy="8852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9"/>
          <p:cNvSpPr/>
          <p:nvPr/>
        </p:nvSpPr>
        <p:spPr>
          <a:xfrm>
            <a:off x="7021080" y="2606760"/>
            <a:ext cx="1401840" cy="1015560"/>
          </a:xfrm>
          <a:custGeom>
            <a:avLst/>
            <a:gdLst/>
            <a:ahLst/>
            <a:cxnLst/>
            <a:rect l="0" t="0" r="r" b="b"/>
            <a:pathLst>
              <a:path w="1402080" h="1015861">
                <a:moveTo>
                  <a:pt x="0" y="1015860"/>
                </a:moveTo>
                <a:lnTo>
                  <a:pt x="1402079" y="1015860"/>
                </a:lnTo>
                <a:lnTo>
                  <a:pt x="1402079" y="0"/>
                </a:lnTo>
                <a:lnTo>
                  <a:pt x="0" y="0"/>
                </a:lnTo>
                <a:lnTo>
                  <a:pt x="0" y="101586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0"/>
          <p:cNvSpPr/>
          <p:nvPr/>
        </p:nvSpPr>
        <p:spPr>
          <a:xfrm>
            <a:off x="7119000" y="2635920"/>
            <a:ext cx="1260720" cy="8852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11"/>
          <p:cNvSpPr/>
          <p:nvPr/>
        </p:nvSpPr>
        <p:spPr>
          <a:xfrm>
            <a:off x="7025040" y="1570680"/>
            <a:ext cx="1401840" cy="1036080"/>
          </a:xfrm>
          <a:custGeom>
            <a:avLst/>
            <a:gdLst/>
            <a:ahLst/>
            <a:cxnLst/>
            <a:rect l="0" t="0" r="r" b="b"/>
            <a:pathLst>
              <a:path w="1402080" h="1036320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12"/>
          <p:cNvSpPr/>
          <p:nvPr/>
        </p:nvSpPr>
        <p:spPr>
          <a:xfrm>
            <a:off x="7122960" y="1620000"/>
            <a:ext cx="1260720" cy="88524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13"/>
          <p:cNvSpPr/>
          <p:nvPr/>
        </p:nvSpPr>
        <p:spPr>
          <a:xfrm>
            <a:off x="8425080" y="2606760"/>
            <a:ext cx="1401840" cy="1015560"/>
          </a:xfrm>
          <a:custGeom>
            <a:avLst/>
            <a:gdLst/>
            <a:ahLst/>
            <a:cxnLst/>
            <a:rect l="0" t="0" r="r" b="b"/>
            <a:pathLst>
              <a:path w="1402080" h="1015861">
                <a:moveTo>
                  <a:pt x="0" y="1015860"/>
                </a:moveTo>
                <a:lnTo>
                  <a:pt x="1402079" y="1015860"/>
                </a:lnTo>
                <a:lnTo>
                  <a:pt x="1402079" y="0"/>
                </a:lnTo>
                <a:lnTo>
                  <a:pt x="0" y="0"/>
                </a:lnTo>
                <a:lnTo>
                  <a:pt x="0" y="101586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14"/>
          <p:cNvSpPr/>
          <p:nvPr/>
        </p:nvSpPr>
        <p:spPr>
          <a:xfrm>
            <a:off x="8523000" y="2635920"/>
            <a:ext cx="1260720" cy="88524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15"/>
          <p:cNvSpPr/>
          <p:nvPr/>
        </p:nvSpPr>
        <p:spPr>
          <a:xfrm>
            <a:off x="8433000" y="1570680"/>
            <a:ext cx="1401840" cy="1036080"/>
          </a:xfrm>
          <a:custGeom>
            <a:avLst/>
            <a:gdLst/>
            <a:ahLst/>
            <a:cxnLst/>
            <a:rect l="0" t="0" r="r" b="b"/>
            <a:pathLst>
              <a:path w="1402080" h="1036320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16"/>
          <p:cNvSpPr/>
          <p:nvPr/>
        </p:nvSpPr>
        <p:spPr>
          <a:xfrm>
            <a:off x="8530920" y="1620000"/>
            <a:ext cx="1260720" cy="88524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17"/>
          <p:cNvSpPr/>
          <p:nvPr/>
        </p:nvSpPr>
        <p:spPr>
          <a:xfrm>
            <a:off x="5617080" y="3606840"/>
            <a:ext cx="1401840" cy="1036080"/>
          </a:xfrm>
          <a:custGeom>
            <a:avLst/>
            <a:gdLst/>
            <a:ahLst/>
            <a:cxnLst/>
            <a:rect l="0" t="0" r="r" b="b"/>
            <a:pathLst>
              <a:path w="1402081" h="1036320">
                <a:moveTo>
                  <a:pt x="0" y="0"/>
                </a:moveTo>
                <a:lnTo>
                  <a:pt x="1402080" y="0"/>
                </a:lnTo>
                <a:lnTo>
                  <a:pt x="1402080" y="1036319"/>
                </a:lnTo>
                <a:lnTo>
                  <a:pt x="0" y="103631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18"/>
          <p:cNvSpPr/>
          <p:nvPr/>
        </p:nvSpPr>
        <p:spPr>
          <a:xfrm>
            <a:off x="5715000" y="3656520"/>
            <a:ext cx="1260720" cy="88524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19"/>
          <p:cNvSpPr/>
          <p:nvPr/>
        </p:nvSpPr>
        <p:spPr>
          <a:xfrm>
            <a:off x="5617080" y="2586240"/>
            <a:ext cx="1401840" cy="1036080"/>
          </a:xfrm>
          <a:custGeom>
            <a:avLst/>
            <a:gdLst/>
            <a:ahLst/>
            <a:cxnLst/>
            <a:rect l="0" t="0" r="r" b="b"/>
            <a:pathLst>
              <a:path w="1402081" h="1036320">
                <a:moveTo>
                  <a:pt x="0" y="0"/>
                </a:moveTo>
                <a:lnTo>
                  <a:pt x="1402080" y="0"/>
                </a:lnTo>
                <a:lnTo>
                  <a:pt x="1402080" y="1036319"/>
                </a:lnTo>
                <a:lnTo>
                  <a:pt x="0" y="103631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20"/>
          <p:cNvSpPr/>
          <p:nvPr/>
        </p:nvSpPr>
        <p:spPr>
          <a:xfrm>
            <a:off x="5715000" y="2635920"/>
            <a:ext cx="1260720" cy="88524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21"/>
          <p:cNvSpPr/>
          <p:nvPr/>
        </p:nvSpPr>
        <p:spPr>
          <a:xfrm>
            <a:off x="7021080" y="3606840"/>
            <a:ext cx="1401840" cy="1036080"/>
          </a:xfrm>
          <a:custGeom>
            <a:avLst/>
            <a:gdLst/>
            <a:ahLst/>
            <a:cxnLst/>
            <a:rect l="0" t="0" r="r" b="b"/>
            <a:pathLst>
              <a:path w="1402080" h="1036320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22"/>
          <p:cNvSpPr/>
          <p:nvPr/>
        </p:nvSpPr>
        <p:spPr>
          <a:xfrm>
            <a:off x="7119000" y="3656520"/>
            <a:ext cx="1260720" cy="88524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23"/>
          <p:cNvSpPr/>
          <p:nvPr/>
        </p:nvSpPr>
        <p:spPr>
          <a:xfrm>
            <a:off x="5693400" y="4772880"/>
            <a:ext cx="4045320" cy="156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Każda ulotka dostępna jest w językach: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Zastanów się, gdzie można udostępniać materiały kampanii, aby dotarły do osób, dla których są przeznaczone. Kilka możliwych miejsc to: ośrodki zdrowia, gabinety lekarskie, poradnie, szpitale, szkoły, uczelnie, supermarkety, domy kultury i kluby, stowarzyszenia, miejsca pracy, miejsca modlitwy oraz środki transportu publicznego.</a:t>
            </a:r>
            <a:endParaRPr/>
          </a:p>
        </p:txBody>
      </p:sp>
      <p:sp>
        <p:nvSpPr>
          <p:cNvPr id="190" name="TextShape 24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b="1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191" name="TextShape 25"/>
          <p:cNvSpPr txBox="1"/>
          <p:nvPr/>
        </p:nvSpPr>
        <p:spPr>
          <a:xfrm>
            <a:off x="4203720" y="7201080"/>
            <a:ext cx="2095920" cy="8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192" name="TextShape 26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193" name="CustomShape 27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194" name="CustomShape 28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815280" y="3217320"/>
            <a:ext cx="3062160" cy="30621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197" name="CustomShape 3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4"/>
          <p:cNvSpPr/>
          <p:nvPr/>
        </p:nvSpPr>
        <p:spPr>
          <a:xfrm>
            <a:off x="331920" y="1703160"/>
            <a:ext cx="4170240" cy="44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400" strike="noStrike">
                <a:solidFill>
                  <a:srgbClr val="002060"/>
                </a:solidFill>
                <a:latin typeface="Arial"/>
              </a:rPr>
              <a:t>Zorganizuj działania lub wydarzenia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Zorganizowanie działania lub wydarzenia to znakomity sposób podnoszenia świadomości i zwiększania wiedzy o depresji przy jednoczesnym stymulowaniu działań zarówno wśród indywidualnych osób, jak i na większą skalę. Jeżeli zdecydujesz się na organizację wydarzenia, pamiętaj proszę o następujących kwestiach: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Open Sans"/>
              </a:rPr>
              <a:t>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Co starasz się osiągnąć?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Do kogo chcesz dotrzeć?</a:t>
            </a:r>
            <a:endParaRPr/>
          </a:p>
          <a:p>
            <a:pPr>
              <a:lnSpc>
                <a:spcPct val="106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Co zachęciłoby Twoją grupę docelową do uczestnictwa?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Kiedy i gdzie odbędzie się wydarzenie?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Czy należałoby je organizować wspólnie z innymi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organizacjami?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Kto będzie zaproszony? Czy jakieś znane osoby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mogłyby pomóc w osiągnięciu tych celów? </a:t>
            </a:r>
            <a:endParaRPr/>
          </a:p>
          <a:p>
            <a:pPr>
              <a:lnSpc>
                <a:spcPct val="106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Czy posiadacie odpowiednie zasoby do realizacji tych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celów? A jeśli nie, to czy możecie je pozyskać?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Jak będziecie promować organizowane wydarzenie?</a:t>
            </a:r>
            <a:endParaRPr/>
          </a:p>
          <a:p>
            <a:pPr>
              <a:lnSpc>
                <a:spcPct val="106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Czy media mogą pomóc w osiągnięciu Waszych celów? Jeżeli tak, to do których mediów należy się zwrócić?</a:t>
            </a:r>
            <a:endParaRPr/>
          </a:p>
        </p:txBody>
      </p:sp>
      <p:sp>
        <p:nvSpPr>
          <p:cNvPr id="199" name="CustomShape 5"/>
          <p:cNvSpPr/>
          <p:nvPr/>
        </p:nvSpPr>
        <p:spPr>
          <a:xfrm>
            <a:off x="5693400" y="1982880"/>
            <a:ext cx="4529880" cy="42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14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jaki sposób zamierzacie udostępniać informacje o prowadzonych przez Was działaniach po wydarzeniu?</a:t>
            </a:r>
            <a:endParaRPr/>
          </a:p>
          <a:p>
            <a:pPr lvl="1">
              <a:lnSpc>
                <a:spcPct val="100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jaki sposób będziecie mierzyć wyniki i sukces?</a:t>
            </a:r>
            <a:endParaRPr/>
          </a:p>
          <a:p>
            <a:pPr>
              <a:lnSpc>
                <a:spcPct val="114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Przykłady działań, które można przeprowadzić: fora dyskusyjne, imprezy sportowe, warsztaty dla dziennikarzy, konkurs plastyczny, poranne spotkania przy kawie, koncerty, wydarzenia sponsorowane– wszystko, co przyczyni się do 	lepszego zrozumienia i większej wiedzy o depresji i o 	   tym, w jaki sposób można jej zapobiegać i leczyć.</a:t>
            </a:r>
            <a:endParaRPr/>
          </a:p>
          <a:p>
            <a:pPr>
              <a:lnSpc>
                <a:spcPct val="114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Zastanów się nad zaangażowaniem znanych osób z własnej organizacji, zwłaszcza jeżeli mogą mieć wpływ na osoby, do których chcecie dotrzeć.</a:t>
            </a:r>
            <a:endParaRPr/>
          </a:p>
          <a:p>
            <a:pPr>
              <a:lnSpc>
                <a:spcPct val="114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Ponieważ jest to roczna kampania, działania i wydarzenia mogą być organizowane przez cały rok.</a:t>
            </a:r>
            <a:endParaRPr/>
          </a:p>
          <a:p>
            <a:pPr>
              <a:lnSpc>
                <a:spcPct val="114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Zachęcamy jednak do organizowania różnych działań i wydarzeń w dniu obchodów Światowego Dnia Zdrowia czyli 7 kwietnia 2017 r. W tym dniu media będą skupiały się na zagadnieniach zdrowia, co pozwoli w większym stopniu zwiększać świadomość depresji.</a:t>
            </a:r>
            <a:endParaRPr/>
          </a:p>
          <a:p>
            <a:pPr algn="just">
              <a:lnSpc>
                <a:spcPct val="114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.</a:t>
            </a:r>
            <a:endParaRPr/>
          </a:p>
        </p:txBody>
      </p:sp>
      <p:sp>
        <p:nvSpPr>
          <p:cNvPr id="200" name="CustomShape 6"/>
          <p:cNvSpPr/>
          <p:nvPr/>
        </p:nvSpPr>
        <p:spPr>
          <a:xfrm>
            <a:off x="5080680" y="2730960"/>
            <a:ext cx="1218960" cy="162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TextShape 7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b="1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202" name="TextShape 8"/>
          <p:cNvSpPr txBox="1"/>
          <p:nvPr/>
        </p:nvSpPr>
        <p:spPr>
          <a:xfrm>
            <a:off x="4203720" y="7201080"/>
            <a:ext cx="2095920" cy="10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203" name="TextShape 9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204" name="CustomShape 10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205" name="CustomShape 11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3816000" y="3237480"/>
            <a:ext cx="3062160" cy="30621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2"/>
          <p:cNvSpPr/>
          <p:nvPr/>
        </p:nvSpPr>
        <p:spPr>
          <a:xfrm>
            <a:off x="0" y="0"/>
            <a:ext cx="10691640" cy="7916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3"/>
          <p:cNvSpPr/>
          <p:nvPr/>
        </p:nvSpPr>
        <p:spPr>
          <a:xfrm>
            <a:off x="900000" y="7155000"/>
            <a:ext cx="256680" cy="291600"/>
          </a:xfrm>
          <a:custGeom>
            <a:avLst/>
            <a:gdLst/>
            <a:ahLst/>
            <a:cxnLst/>
            <a:rect l="0" t="0" r="r" b="b"/>
            <a:pathLst>
              <a:path w="256834" h="291836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lnTo>
                  <a:pt x="190694" y="238655"/>
                </a:ln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lnTo>
                  <a:pt x="138917" y="240153"/>
                </a:ln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lnTo>
                  <a:pt x="132792" y="151190"/>
                </a:ln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lnTo>
                  <a:pt x="245256" y="72882"/>
                </a:ln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lnTo>
                  <a:pt x="139624" y="115604"/>
                </a:ln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lnTo>
                  <a:pt x="148121" y="72882"/>
                </a:ln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4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210" name="CustomShape 5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6"/>
          <p:cNvSpPr/>
          <p:nvPr/>
        </p:nvSpPr>
        <p:spPr>
          <a:xfrm>
            <a:off x="6159240" y="2549160"/>
            <a:ext cx="4140000" cy="15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poporodowa u kobiet może mieć niekorzystny wpływ na rozwój niemowląt.</a:t>
            </a:r>
            <a:endParaRPr/>
          </a:p>
          <a:p>
            <a:pPr>
              <a:lnSpc>
                <a:spcPct val="106000"/>
              </a:lnSpc>
            </a:pP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wielu krajach na świecie, nie ma żadnego lub 		  dostępne jest bardzo niewielkie wsparcie dla osób 	    	      cierpiących na zaburzenia zdrowia psychicznego. 	         	         Nawet w państwach o wysokim poziomie dochodów 	             niemal 50% osób cierpiących na depresję nie 		                jest leczonych.</a:t>
            </a:r>
            <a:endParaRPr/>
          </a:p>
        </p:txBody>
      </p:sp>
      <p:sp>
        <p:nvSpPr>
          <p:cNvPr id="212" name="CustomShape 7"/>
          <p:cNvSpPr/>
          <p:nvPr/>
        </p:nvSpPr>
        <p:spPr>
          <a:xfrm>
            <a:off x="6974640" y="4291200"/>
            <a:ext cx="2847600" cy="22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Brak leczenia powszechnie występujących zaburzeń zdrowia psychicznego pociąga za sobą wysokie koszty ekonomiczne – wyniki nowego badania przeprowadzonego pod auspicjami WHO wskazują, że w skali całego świata roczne koszty depresji i zaburzeń lękowych sięgają ponad 1 bilion USD.</a:t>
            </a:r>
            <a:endParaRPr/>
          </a:p>
          <a:p>
            <a:pPr lvl="1"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Koszty zapobiegania i leczenia najpowszechniejszych zaburzeń zdrowia psychicznego są stosunkowo niewielkie.</a:t>
            </a:r>
            <a:endParaRPr/>
          </a:p>
        </p:txBody>
      </p:sp>
      <p:sp>
        <p:nvSpPr>
          <p:cNvPr id="213" name="CustomShape 8"/>
          <p:cNvSpPr/>
          <p:nvPr/>
        </p:nvSpPr>
        <p:spPr>
          <a:xfrm>
            <a:off x="887400" y="2549160"/>
            <a:ext cx="3829320" cy="226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Na całym świecie zwiększa się występowanie powszechnych zaburzeń psychicznych. W latach 1990 - 2013, liczba osób cierpiących na depresję i/lub zaburzenia lękowe wzrosła bez mała o 50%.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Niemal 10% ludności świata cierpi na jedno lub oba z tych zaburzeń.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skali globalnej udział depresji w latach życia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 niepełnosprawnością wynosi 10%.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rejonach katastrof humanitarnych i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trwających konfliktów depresja lub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zaburzenia lękowe występują u 1 na 5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osób.</a:t>
            </a:r>
            <a:endParaRPr/>
          </a:p>
        </p:txBody>
      </p:sp>
      <p:sp>
        <p:nvSpPr>
          <p:cNvPr id="214" name="CustomShape 9"/>
          <p:cNvSpPr/>
          <p:nvPr/>
        </p:nvSpPr>
        <p:spPr>
          <a:xfrm>
            <a:off x="900000" y="4977360"/>
            <a:ext cx="3074760" cy="87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zwiększa ryzyko innych chorób niezakaźnych, takich jak cukrzyca i choroby układu krążenia. Ponadto, takie choroby jak cukrzyca oraz choroby układu krążenia zwiększają ryzyko depresji.</a:t>
            </a:r>
            <a:endParaRPr/>
          </a:p>
        </p:txBody>
      </p:sp>
      <p:sp>
        <p:nvSpPr>
          <p:cNvPr id="215" name="CustomShape 10"/>
          <p:cNvSpPr/>
          <p:nvPr/>
        </p:nvSpPr>
        <p:spPr>
          <a:xfrm>
            <a:off x="887400" y="1602720"/>
            <a:ext cx="8920080" cy="79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900" b="1" strike="noStrike">
                <a:solidFill>
                  <a:srgbClr val="55B2B5"/>
                </a:solidFill>
                <a:latin typeface="Arial Black"/>
              </a:rPr>
              <a:t>Informacje o depresji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Jeżeli organizujesz wydarzenie lub opracowujesz własne materiały dla potrzeb kampanii, poniżej przedstawiamy kilka faktów i danych, które może zechcesz wykorzystać:</a:t>
            </a:r>
            <a:endParaRPr/>
          </a:p>
        </p:txBody>
      </p:sp>
      <p:sp>
        <p:nvSpPr>
          <p:cNvPr id="216" name="CustomShape 11"/>
          <p:cNvSpPr/>
          <p:nvPr/>
        </p:nvSpPr>
        <p:spPr>
          <a:xfrm>
            <a:off x="4914000" y="3090600"/>
            <a:ext cx="1431720" cy="13003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TextShape 12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100" b="1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218" name="TextShape 13"/>
          <p:cNvSpPr txBox="1"/>
          <p:nvPr/>
        </p:nvSpPr>
        <p:spPr>
          <a:xfrm>
            <a:off x="4192560" y="7195680"/>
            <a:ext cx="2068200" cy="18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200" b="1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219" name="TextShape 14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220" name="CustomShape 15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221" name="CustomShape 16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1000" b="1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2175</Words>
  <Application>Microsoft Office PowerPoint</Application>
  <PresentationFormat>Niestandardowy</PresentationFormat>
  <Paragraphs>258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DejaVu Sans</vt:lpstr>
      <vt:lpstr>Microsoft Sans Serif</vt:lpstr>
      <vt:lpstr>Open Sans</vt:lpstr>
      <vt:lpstr>StarSymbol</vt:lpstr>
      <vt:lpstr>Tahoma</vt:lpstr>
      <vt:lpstr>Tw Cen MT Condensed Extra Bold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Walicka</dc:creator>
  <cp:lastModifiedBy>user</cp:lastModifiedBy>
  <cp:revision>185</cp:revision>
  <dcterms:created xsi:type="dcterms:W3CDTF">2017-01-03T20:13:55Z</dcterms:created>
  <dcterms:modified xsi:type="dcterms:W3CDTF">2017-03-30T06:03:16Z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reated">
    <vt:filetime>2016-12-17T00:00:00Z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2017-01-03T00:00:00Z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12</vt:i4>
  </property>
  <property fmtid="{D5CDD505-2E9C-101B-9397-08002B2CF9AE}" pid="10" name="PresentationFormat">
    <vt:lpwstr>Niestandardowy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12</vt:i4>
  </property>
</Properties>
</file>